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33"/>
  </p:notesMasterIdLst>
  <p:handoutMasterIdLst>
    <p:handoutMasterId r:id="rId34"/>
  </p:handoutMasterIdLst>
  <p:sldIdLst>
    <p:sldId id="2118" r:id="rId5"/>
    <p:sldId id="2120" r:id="rId6"/>
    <p:sldId id="2040" r:id="rId7"/>
    <p:sldId id="4124" r:id="rId8"/>
    <p:sldId id="2122" r:id="rId9"/>
    <p:sldId id="2138" r:id="rId10"/>
    <p:sldId id="2119" r:id="rId11"/>
    <p:sldId id="2128" r:id="rId12"/>
    <p:sldId id="2140" r:id="rId13"/>
    <p:sldId id="2130" r:id="rId14"/>
    <p:sldId id="2131" r:id="rId15"/>
    <p:sldId id="2127" r:id="rId16"/>
    <p:sldId id="2063" r:id="rId17"/>
    <p:sldId id="4126" r:id="rId18"/>
    <p:sldId id="4128" r:id="rId19"/>
    <p:sldId id="4129" r:id="rId20"/>
    <p:sldId id="2059" r:id="rId21"/>
    <p:sldId id="2132" r:id="rId22"/>
    <p:sldId id="2141" r:id="rId23"/>
    <p:sldId id="2133" r:id="rId24"/>
    <p:sldId id="2052" r:id="rId25"/>
    <p:sldId id="2050" r:id="rId26"/>
    <p:sldId id="2134" r:id="rId27"/>
    <p:sldId id="2070" r:id="rId28"/>
    <p:sldId id="2071" r:id="rId29"/>
    <p:sldId id="2072" r:id="rId30"/>
    <p:sldId id="2073" r:id="rId31"/>
    <p:sldId id="4125" r:id="rId32"/>
  </p:sldIdLst>
  <p:sldSz cx="14630400" cy="82296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16" userDrawn="1">
          <p15:clr>
            <a:srgbClr val="A4A3A4"/>
          </p15:clr>
        </p15:guide>
        <p15:guide id="2" pos="460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opher Crosby" initials="CC" lastIdx="38" clrIdx="0">
    <p:extLst>
      <p:ext uri="{19B8F6BF-5375-455C-9EA6-DF929625EA0E}">
        <p15:presenceInfo xmlns:p15="http://schemas.microsoft.com/office/powerpoint/2012/main" userId="S::Christopher@growcocapital.com::78d6fedd-ee2a-49fa-85c9-60d81489c92f" providerId="AD"/>
      </p:ext>
    </p:extLst>
  </p:cmAuthor>
  <p:cmAuthor id="2" name="Bob McKay" initials="BM" lastIdx="2" clrIdx="1">
    <p:extLst>
      <p:ext uri="{19B8F6BF-5375-455C-9EA6-DF929625EA0E}">
        <p15:presenceInfo xmlns:p15="http://schemas.microsoft.com/office/powerpoint/2012/main" userId="S::bob@growcocapital.com::a49f34ec-1e33-400d-b268-25829f85f75c" providerId="AD"/>
      </p:ext>
    </p:extLst>
  </p:cmAuthor>
  <p:cmAuthor id="3" name="Bob McKay" initials="BM [2]" lastIdx="2" clrIdx="2">
    <p:extLst>
      <p:ext uri="{19B8F6BF-5375-455C-9EA6-DF929625EA0E}">
        <p15:presenceInfo xmlns:p15="http://schemas.microsoft.com/office/powerpoint/2012/main" userId="Bob McKa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9E46"/>
    <a:srgbClr val="006FBA"/>
    <a:srgbClr val="EB9416"/>
    <a:srgbClr val="808080"/>
    <a:srgbClr val="7D4085"/>
    <a:srgbClr val="016FBA"/>
    <a:srgbClr val="62B5E5"/>
    <a:srgbClr val="878B8F"/>
    <a:srgbClr val="0BF358"/>
    <a:srgbClr val="C08C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19"/>
    <p:restoredTop sz="94966"/>
  </p:normalViewPr>
  <p:slideViewPr>
    <p:cSldViewPr snapToGrid="0">
      <p:cViewPr varScale="1">
        <p:scale>
          <a:sx n="101" d="100"/>
          <a:sy n="101" d="100"/>
        </p:scale>
        <p:origin x="616" y="200"/>
      </p:cViewPr>
      <p:guideLst>
        <p:guide orient="horz" pos="2616"/>
        <p:guide pos="4608"/>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F4B655-4EDA-478D-BD0F-FEA282163512}"/>
              </a:ext>
            </a:extLst>
          </p:cNvPr>
          <p:cNvSpPr>
            <a:spLocks noGrp="1"/>
          </p:cNvSpPr>
          <p:nvPr>
            <p:ph type="hdr" sz="quarter"/>
          </p:nvPr>
        </p:nvSpPr>
        <p:spPr>
          <a:xfrm>
            <a:off x="0" y="0"/>
            <a:ext cx="3077739" cy="471054"/>
          </a:xfrm>
          <a:prstGeom prst="rect">
            <a:avLst/>
          </a:prstGeom>
        </p:spPr>
        <p:txBody>
          <a:bodyPr vert="horz" lIns="94225" tIns="47113" rIns="94225" bIns="47113" rtlCol="0"/>
          <a:lstStyle>
            <a:lvl1pPr algn="l">
              <a:defRPr sz="1300"/>
            </a:lvl1pPr>
          </a:lstStyle>
          <a:p>
            <a:endParaRPr lang="en-US" dirty="0"/>
          </a:p>
        </p:txBody>
      </p:sp>
      <p:sp>
        <p:nvSpPr>
          <p:cNvPr id="3" name="Date Placeholder 2">
            <a:extLst>
              <a:ext uri="{FF2B5EF4-FFF2-40B4-BE49-F238E27FC236}">
                <a16:creationId xmlns:a16="http://schemas.microsoft.com/office/drawing/2014/main" id="{BE025FF6-E0D6-4624-AAF6-424E1F792AE4}"/>
              </a:ext>
            </a:extLst>
          </p:cNvPr>
          <p:cNvSpPr>
            <a:spLocks noGrp="1"/>
          </p:cNvSpPr>
          <p:nvPr>
            <p:ph type="dt" sz="quarter" idx="1"/>
          </p:nvPr>
        </p:nvSpPr>
        <p:spPr>
          <a:xfrm>
            <a:off x="4023092" y="0"/>
            <a:ext cx="3077739" cy="471054"/>
          </a:xfrm>
          <a:prstGeom prst="rect">
            <a:avLst/>
          </a:prstGeom>
        </p:spPr>
        <p:txBody>
          <a:bodyPr vert="horz" lIns="94225" tIns="47113" rIns="94225" bIns="47113" rtlCol="0"/>
          <a:lstStyle>
            <a:lvl1pPr algn="r">
              <a:defRPr sz="1300"/>
            </a:lvl1pPr>
          </a:lstStyle>
          <a:p>
            <a:fld id="{373F3467-4009-4D88-BB6B-45A019F69E22}" type="datetimeFigureOut">
              <a:rPr lang="en-US" smtClean="0"/>
              <a:t>7/17/23</a:t>
            </a:fld>
            <a:endParaRPr lang="en-US" dirty="0"/>
          </a:p>
        </p:txBody>
      </p:sp>
      <p:sp>
        <p:nvSpPr>
          <p:cNvPr id="4" name="Footer Placeholder 3">
            <a:extLst>
              <a:ext uri="{FF2B5EF4-FFF2-40B4-BE49-F238E27FC236}">
                <a16:creationId xmlns:a16="http://schemas.microsoft.com/office/drawing/2014/main" id="{4D892861-8C89-466E-B31C-1C8241462E88}"/>
              </a:ext>
            </a:extLst>
          </p:cNvPr>
          <p:cNvSpPr>
            <a:spLocks noGrp="1"/>
          </p:cNvSpPr>
          <p:nvPr>
            <p:ph type="ftr" sz="quarter" idx="2"/>
          </p:nvPr>
        </p:nvSpPr>
        <p:spPr>
          <a:xfrm>
            <a:off x="0" y="8917422"/>
            <a:ext cx="3077739" cy="471053"/>
          </a:xfrm>
          <a:prstGeom prst="rect">
            <a:avLst/>
          </a:prstGeom>
        </p:spPr>
        <p:txBody>
          <a:bodyPr vert="horz" lIns="94225" tIns="47113" rIns="94225" bIns="47113"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6382F5B1-F492-4032-98ED-A0B391AB0029}"/>
              </a:ext>
            </a:extLst>
          </p:cNvPr>
          <p:cNvSpPr>
            <a:spLocks noGrp="1"/>
          </p:cNvSpPr>
          <p:nvPr>
            <p:ph type="sldNum" sz="quarter" idx="3"/>
          </p:nvPr>
        </p:nvSpPr>
        <p:spPr>
          <a:xfrm>
            <a:off x="4023092" y="8917422"/>
            <a:ext cx="3077739" cy="471053"/>
          </a:xfrm>
          <a:prstGeom prst="rect">
            <a:avLst/>
          </a:prstGeom>
        </p:spPr>
        <p:txBody>
          <a:bodyPr vert="horz" lIns="94225" tIns="47113" rIns="94225" bIns="47113" rtlCol="0" anchor="b"/>
          <a:lstStyle>
            <a:lvl1pPr algn="r">
              <a:defRPr sz="1300"/>
            </a:lvl1pPr>
          </a:lstStyle>
          <a:p>
            <a:fld id="{5CEA4EC6-5E47-461A-B781-6FCD1806D312}" type="slidenum">
              <a:rPr lang="en-US" smtClean="0"/>
              <a:t>‹#›</a:t>
            </a:fld>
            <a:endParaRPr lang="en-US" dirty="0"/>
          </a:p>
        </p:txBody>
      </p:sp>
    </p:spTree>
    <p:extLst>
      <p:ext uri="{BB962C8B-B14F-4D97-AF65-F5344CB8AC3E}">
        <p14:creationId xmlns:p14="http://schemas.microsoft.com/office/powerpoint/2010/main" val="63461690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5" tIns="47113" rIns="94225" bIns="47113" rtlCol="0"/>
          <a:lstStyle>
            <a:lvl1pPr algn="l">
              <a:defRPr sz="13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5" tIns="47113" rIns="94225" bIns="47113" rtlCol="0"/>
          <a:lstStyle>
            <a:lvl1pPr algn="r">
              <a:defRPr sz="1300"/>
            </a:lvl1pPr>
          </a:lstStyle>
          <a:p>
            <a:fld id="{2398B079-3B24-4F40-9EBD-51C1F4E19C10}" type="datetimeFigureOut">
              <a:rPr lang="en-US" smtClean="0"/>
              <a:t>7/17/23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5" tIns="47113" rIns="94225" bIns="47113"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5" tIns="47113" rIns="94225" bIns="471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5" tIns="47113" rIns="94225" bIns="4711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5" tIns="47113" rIns="94225" bIns="47113" rtlCol="0" anchor="b"/>
          <a:lstStyle>
            <a:lvl1pPr algn="r">
              <a:defRPr sz="1300"/>
            </a:lvl1pPr>
          </a:lstStyle>
          <a:p>
            <a:fld id="{349CC0E2-FD17-EF4B-84E0-A49F5AA15AF6}" type="slidenum">
              <a:rPr lang="en-US" smtClean="0"/>
              <a:t>‹#›</a:t>
            </a:fld>
            <a:endParaRPr lang="en-US" dirty="0"/>
          </a:p>
        </p:txBody>
      </p:sp>
    </p:spTree>
    <p:extLst>
      <p:ext uri="{BB962C8B-B14F-4D97-AF65-F5344CB8AC3E}">
        <p14:creationId xmlns:p14="http://schemas.microsoft.com/office/powerpoint/2010/main" val="416746651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3737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9710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9735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3307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6164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p:cNvSpPr>
            <a:spLocks noGrp="1"/>
          </p:cNvSpPr>
          <p:nvPr>
            <p:ph type="dt" sz="half" idx="10"/>
          </p:nvPr>
        </p:nvSpPr>
        <p:spPr/>
        <p:txBody>
          <a:bodyPr/>
          <a:lstStyle/>
          <a:p>
            <a:fld id="{1B65B8AF-98CD-491E-8371-59FDDD2D79B8}" type="datetime1">
              <a:rPr lang="en-US" smtClean="0"/>
              <a:t>7/17/23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6E292A-9513-C445-AD13-4EA6FE44DAD0}" type="slidenum">
              <a:rPr lang="en-US" smtClean="0"/>
              <a:t>‹#›</a:t>
            </a:fld>
            <a:endParaRPr lang="en-US" dirty="0"/>
          </a:p>
        </p:txBody>
      </p:sp>
    </p:spTree>
    <p:extLst>
      <p:ext uri="{BB962C8B-B14F-4D97-AF65-F5344CB8AC3E}">
        <p14:creationId xmlns:p14="http://schemas.microsoft.com/office/powerpoint/2010/main" val="1647699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dirty="0"/>
              <a:t>Click icon to add picture</a:t>
            </a:r>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92CFF7F-BE30-480B-8350-3370C26AD5A5}" type="datetime1">
              <a:rPr lang="en-US" smtClean="0"/>
              <a:t>7/17/23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6E292A-9513-C445-AD13-4EA6FE44DAD0}" type="slidenum">
              <a:rPr lang="en-US" smtClean="0"/>
              <a:t>‹#›</a:t>
            </a:fld>
            <a:endParaRPr lang="en-US" dirty="0"/>
          </a:p>
        </p:txBody>
      </p:sp>
    </p:spTree>
    <p:extLst>
      <p:ext uri="{BB962C8B-B14F-4D97-AF65-F5344CB8AC3E}">
        <p14:creationId xmlns:p14="http://schemas.microsoft.com/office/powerpoint/2010/main" val="2008943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EAB52E-16DC-4D7E-BA8F-5E8C476C6F22}" type="datetime1">
              <a:rPr lang="en-US" smtClean="0"/>
              <a:t>7/17/23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6E292A-9513-C445-AD13-4EA6FE44DAD0}" type="slidenum">
              <a:rPr lang="en-US" smtClean="0"/>
              <a:t>‹#›</a:t>
            </a:fld>
            <a:endParaRPr lang="en-US" dirty="0"/>
          </a:p>
        </p:txBody>
      </p:sp>
    </p:spTree>
    <p:extLst>
      <p:ext uri="{BB962C8B-B14F-4D97-AF65-F5344CB8AC3E}">
        <p14:creationId xmlns:p14="http://schemas.microsoft.com/office/powerpoint/2010/main" val="3226151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264368-CB25-48BB-BFBA-D9BBFBD89883}" type="datetime1">
              <a:rPr lang="en-US" smtClean="0"/>
              <a:t>7/17/23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6E292A-9513-C445-AD13-4EA6FE44DAD0}" type="slidenum">
              <a:rPr lang="en-US" smtClean="0"/>
              <a:t>‹#›</a:t>
            </a:fld>
            <a:endParaRPr lang="en-US" dirty="0"/>
          </a:p>
        </p:txBody>
      </p:sp>
    </p:spTree>
    <p:extLst>
      <p:ext uri="{BB962C8B-B14F-4D97-AF65-F5344CB8AC3E}">
        <p14:creationId xmlns:p14="http://schemas.microsoft.com/office/powerpoint/2010/main" val="2659038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pSp>
        <p:nvGrpSpPr>
          <p:cNvPr id="16" name="Group 15"/>
          <p:cNvGrpSpPr/>
          <p:nvPr userDrawn="1"/>
        </p:nvGrpSpPr>
        <p:grpSpPr>
          <a:xfrm>
            <a:off x="0" y="0"/>
            <a:ext cx="10819283" cy="822960"/>
            <a:chOff x="1" y="0"/>
            <a:chExt cx="6807861" cy="685800"/>
          </a:xfrm>
        </p:grpSpPr>
        <p:sp>
          <p:nvSpPr>
            <p:cNvPr id="17" name="Rectangle 12"/>
            <p:cNvSpPr>
              <a:spLocks noChangeArrowheads="1"/>
            </p:cNvSpPr>
            <p:nvPr userDrawn="1"/>
          </p:nvSpPr>
          <p:spPr bwMode="gray">
            <a:xfrm>
              <a:off x="1" y="0"/>
              <a:ext cx="6705600" cy="685800"/>
            </a:xfrm>
            <a:prstGeom prst="rect">
              <a:avLst/>
            </a:prstGeom>
            <a:gradFill>
              <a:gsLst>
                <a:gs pos="26250">
                  <a:srgbClr val="00B9DE"/>
                </a:gs>
                <a:gs pos="100000">
                  <a:srgbClr val="008DA8"/>
                </a:gs>
                <a:gs pos="47000">
                  <a:srgbClr val="009DBC"/>
                </a:gs>
              </a:gsLst>
              <a:lin ang="0" scaled="1"/>
            </a:gradFill>
            <a:ln w="9525">
              <a:noFill/>
              <a:miter lim="800000"/>
              <a:headEnd/>
              <a:tailEnd/>
            </a:ln>
            <a:effectLst/>
          </p:spPr>
          <p:txBody>
            <a:bodyPr wrap="none" anchor="ctr"/>
            <a:lstStyle/>
            <a:p>
              <a:endParaRPr lang="en-US" sz="2160" dirty="0">
                <a:solidFill>
                  <a:srgbClr val="1D528D"/>
                </a:solidFill>
              </a:endParaRPr>
            </a:p>
          </p:txBody>
        </p:sp>
        <p:sp>
          <p:nvSpPr>
            <p:cNvPr id="18" name="Flowchart: Delay 17"/>
            <p:cNvSpPr/>
            <p:nvPr userDrawn="1"/>
          </p:nvSpPr>
          <p:spPr>
            <a:xfrm>
              <a:off x="6579262" y="0"/>
              <a:ext cx="228600" cy="685800"/>
            </a:xfrm>
            <a:prstGeom prst="flowChartDelay">
              <a:avLst/>
            </a:prstGeom>
            <a:solidFill>
              <a:srgbClr val="008DA8"/>
            </a:solidFill>
            <a:ln w="9525">
              <a:noFill/>
              <a:miter lim="800000"/>
              <a:headEnd/>
              <a:tailEnd/>
            </a:ln>
            <a:effectLst/>
          </p:spPr>
          <p:txBody>
            <a:bodyPr wrap="none" anchor="ctr"/>
            <a:lstStyle/>
            <a:p>
              <a:endParaRPr lang="en-US" sz="2160" dirty="0">
                <a:solidFill>
                  <a:srgbClr val="1D528D"/>
                </a:solidFill>
              </a:endParaRPr>
            </a:p>
          </p:txBody>
        </p:sp>
      </p:grpSp>
      <p:sp>
        <p:nvSpPr>
          <p:cNvPr id="7" name="Title 1"/>
          <p:cNvSpPr>
            <a:spLocks noGrp="1"/>
          </p:cNvSpPr>
          <p:nvPr userDrawn="1">
            <p:ph type="title"/>
          </p:nvPr>
        </p:nvSpPr>
        <p:spPr>
          <a:xfrm>
            <a:off x="2" y="141867"/>
            <a:ext cx="10707757" cy="491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lang="en-US" sz="2880" b="1"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lgn="l" eaLnBrk="0" fontAlgn="base" hangingPunct="0">
              <a:spcAft>
                <a:spcPct val="0"/>
              </a:spcAft>
            </a:pPr>
            <a:r>
              <a:rPr lang="en-US"/>
              <a:t>Click to edit Master title style</a:t>
            </a:r>
          </a:p>
        </p:txBody>
      </p:sp>
      <p:sp>
        <p:nvSpPr>
          <p:cNvPr id="8" name="Text Placeholder 8"/>
          <p:cNvSpPr>
            <a:spLocks noGrp="1"/>
          </p:cNvSpPr>
          <p:nvPr userDrawn="1">
            <p:ph type="body" sz="quarter" idx="13"/>
          </p:nvPr>
        </p:nvSpPr>
        <p:spPr>
          <a:xfrm>
            <a:off x="121920" y="1025722"/>
            <a:ext cx="14386560" cy="640080"/>
          </a:xfrm>
        </p:spPr>
        <p:txBody>
          <a:bodyPr>
            <a:normAutofit/>
          </a:bodyPr>
          <a:lstStyle>
            <a:lvl1pPr marL="0" indent="0">
              <a:buNone/>
              <a:defRPr sz="2880" b="1">
                <a:solidFill>
                  <a:srgbClr val="008DA8"/>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9" name="Text Placeholder 10"/>
          <p:cNvSpPr>
            <a:spLocks noGrp="1"/>
          </p:cNvSpPr>
          <p:nvPr userDrawn="1">
            <p:ph type="body" sz="quarter" idx="14"/>
          </p:nvPr>
        </p:nvSpPr>
        <p:spPr>
          <a:xfrm>
            <a:off x="558616" y="1796995"/>
            <a:ext cx="13672774" cy="5641231"/>
          </a:xfrm>
        </p:spPr>
        <p:txBody>
          <a:bodyPr>
            <a:normAutofit/>
          </a:bodyPr>
          <a:lstStyle>
            <a:lvl1pPr marL="280036" indent="-280036">
              <a:buFont typeface="Wingdings" pitchFamily="2" charset="2"/>
              <a:buChar char="Ø"/>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891540" indent="-342900">
              <a:buSzPct val="115000"/>
              <a:buFont typeface="Arial" pitchFamily="34" charset="0"/>
              <a:buChar char="•"/>
              <a:defRPr sz="216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371600" indent="-274320">
              <a:buSzPct val="95000"/>
              <a:buFont typeface="Courier New" pitchFamily="49" charset="0"/>
              <a:buChar char="o"/>
              <a:defRPr sz="192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a:defRPr sz="168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a:defRPr sz="168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userDrawn="1">
            <p:ph type="sldNum" sz="quarter" idx="12"/>
          </p:nvPr>
        </p:nvSpPr>
        <p:spPr>
          <a:xfrm>
            <a:off x="13938783" y="7830611"/>
            <a:ext cx="691619" cy="399011"/>
          </a:xfrm>
        </p:spPr>
        <p:txBody>
          <a:bodyPr/>
          <a:lstStyle>
            <a:lvl1pPr>
              <a:defRPr sz="960">
                <a:latin typeface="Arial" pitchFamily="34" charset="0"/>
                <a:cs typeface="Arial" pitchFamily="34" charset="0"/>
              </a:defRPr>
            </a:lvl1pPr>
          </a:lstStyle>
          <a:p>
            <a:fld id="{507ADD26-CCD8-43A2-B8AC-A5FEBF6EB699}" type="slidenum">
              <a:rPr lang="en-US" smtClean="0">
                <a:solidFill>
                  <a:prstClr val="black">
                    <a:tint val="75000"/>
                  </a:prstClr>
                </a:solidFill>
              </a:rPr>
              <a:pPr/>
              <a:t>‹#›</a:t>
            </a:fld>
            <a:endParaRPr lang="en-US" dirty="0">
              <a:solidFill>
                <a:prstClr val="black">
                  <a:tint val="75000"/>
                </a:prstClr>
              </a:solidFill>
            </a:endParaRPr>
          </a:p>
        </p:txBody>
      </p:sp>
      <p:sp>
        <p:nvSpPr>
          <p:cNvPr id="11" name="Footer Placeholder 9"/>
          <p:cNvSpPr>
            <a:spLocks noGrp="1"/>
          </p:cNvSpPr>
          <p:nvPr userDrawn="1">
            <p:ph type="ftr" sz="quarter" idx="15"/>
          </p:nvPr>
        </p:nvSpPr>
        <p:spPr>
          <a:xfrm>
            <a:off x="0" y="7830611"/>
            <a:ext cx="13898880" cy="399011"/>
          </a:xfrm>
        </p:spPr>
        <p:txBody>
          <a:bodyPr anchor="b"/>
          <a:lstStyle>
            <a:lvl1pPr algn="l">
              <a:defRPr sz="960">
                <a:latin typeface="Arial" pitchFamily="34" charset="0"/>
                <a:cs typeface="Arial" pitchFamily="34" charset="0"/>
              </a:defRPr>
            </a:lvl1pPr>
          </a:lstStyle>
          <a:p>
            <a:endParaRPr lang="en-US" dirty="0">
              <a:solidFill>
                <a:prstClr val="black">
                  <a:tint val="75000"/>
                </a:prstClr>
              </a:solidFill>
            </a:endParaRPr>
          </a:p>
        </p:txBody>
      </p:sp>
      <p:pic>
        <p:nvPicPr>
          <p:cNvPr id="14" name="Picture 13"/>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698" t="8883" r="7010" b="7121"/>
          <a:stretch/>
        </p:blipFill>
        <p:spPr>
          <a:xfrm>
            <a:off x="10871027" y="40185"/>
            <a:ext cx="3657600" cy="742590"/>
          </a:xfrm>
          <a:prstGeom prst="rect">
            <a:avLst/>
          </a:prstGeom>
          <a:effectLst>
            <a:outerShdw blurRad="63500" sx="102000" sy="102000" algn="ctr" rotWithShape="0">
              <a:srgbClr val="CFEAF3">
                <a:alpha val="40000"/>
              </a:srgbClr>
            </a:outerShdw>
          </a:effectLst>
        </p:spPr>
      </p:pic>
    </p:spTree>
    <p:extLst>
      <p:ext uri="{BB962C8B-B14F-4D97-AF65-F5344CB8AC3E}">
        <p14:creationId xmlns:p14="http://schemas.microsoft.com/office/powerpoint/2010/main" val="2512762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16" name="Group 15"/>
          <p:cNvGrpSpPr/>
          <p:nvPr userDrawn="1"/>
        </p:nvGrpSpPr>
        <p:grpSpPr>
          <a:xfrm>
            <a:off x="0" y="0"/>
            <a:ext cx="10819283" cy="822960"/>
            <a:chOff x="1" y="0"/>
            <a:chExt cx="6807861" cy="685800"/>
          </a:xfrm>
        </p:grpSpPr>
        <p:sp>
          <p:nvSpPr>
            <p:cNvPr id="17" name="Rectangle 12"/>
            <p:cNvSpPr>
              <a:spLocks noChangeArrowheads="1"/>
            </p:cNvSpPr>
            <p:nvPr userDrawn="1"/>
          </p:nvSpPr>
          <p:spPr bwMode="gray">
            <a:xfrm>
              <a:off x="1" y="0"/>
              <a:ext cx="6705600" cy="685800"/>
            </a:xfrm>
            <a:prstGeom prst="rect">
              <a:avLst/>
            </a:prstGeom>
            <a:gradFill>
              <a:gsLst>
                <a:gs pos="26250">
                  <a:srgbClr val="00B9DE"/>
                </a:gs>
                <a:gs pos="100000">
                  <a:srgbClr val="008DA8"/>
                </a:gs>
                <a:gs pos="47000">
                  <a:srgbClr val="009DBC"/>
                </a:gs>
              </a:gsLst>
              <a:lin ang="0" scaled="1"/>
            </a:gradFill>
            <a:ln w="9525">
              <a:noFill/>
              <a:miter lim="800000"/>
              <a:headEnd/>
              <a:tailEnd/>
            </a:ln>
            <a:effectLst/>
          </p:spPr>
          <p:txBody>
            <a:bodyPr wrap="none" anchor="ctr"/>
            <a:lstStyle/>
            <a:p>
              <a:endParaRPr lang="en-US" sz="2160" dirty="0">
                <a:solidFill>
                  <a:srgbClr val="1D528D"/>
                </a:solidFill>
              </a:endParaRPr>
            </a:p>
          </p:txBody>
        </p:sp>
        <p:sp>
          <p:nvSpPr>
            <p:cNvPr id="18" name="Flowchart: Delay 17"/>
            <p:cNvSpPr/>
            <p:nvPr userDrawn="1"/>
          </p:nvSpPr>
          <p:spPr>
            <a:xfrm>
              <a:off x="6579262" y="0"/>
              <a:ext cx="228600" cy="685800"/>
            </a:xfrm>
            <a:prstGeom prst="flowChartDelay">
              <a:avLst/>
            </a:prstGeom>
            <a:solidFill>
              <a:srgbClr val="008DA8"/>
            </a:solidFill>
            <a:ln w="9525">
              <a:noFill/>
              <a:miter lim="800000"/>
              <a:headEnd/>
              <a:tailEnd/>
            </a:ln>
            <a:effectLst/>
          </p:spPr>
          <p:txBody>
            <a:bodyPr wrap="none" anchor="ctr"/>
            <a:lstStyle/>
            <a:p>
              <a:endParaRPr lang="en-US" sz="2160" dirty="0">
                <a:solidFill>
                  <a:srgbClr val="1D528D"/>
                </a:solidFill>
              </a:endParaRPr>
            </a:p>
          </p:txBody>
        </p:sp>
      </p:grpSp>
      <p:sp>
        <p:nvSpPr>
          <p:cNvPr id="7" name="Title 1"/>
          <p:cNvSpPr>
            <a:spLocks noGrp="1"/>
          </p:cNvSpPr>
          <p:nvPr userDrawn="1">
            <p:ph type="title"/>
          </p:nvPr>
        </p:nvSpPr>
        <p:spPr>
          <a:xfrm>
            <a:off x="2" y="141867"/>
            <a:ext cx="10707757" cy="491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lang="en-US" sz="2880" b="1"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lgn="l" eaLnBrk="0" fontAlgn="base" hangingPunct="0">
              <a:spcAft>
                <a:spcPct val="0"/>
              </a:spcAft>
            </a:pPr>
            <a:r>
              <a:rPr lang="en-US"/>
              <a:t>Click to edit Master title style</a:t>
            </a:r>
          </a:p>
        </p:txBody>
      </p:sp>
      <p:sp>
        <p:nvSpPr>
          <p:cNvPr id="8" name="Text Placeholder 8"/>
          <p:cNvSpPr>
            <a:spLocks noGrp="1"/>
          </p:cNvSpPr>
          <p:nvPr userDrawn="1">
            <p:ph type="body" sz="quarter" idx="13"/>
          </p:nvPr>
        </p:nvSpPr>
        <p:spPr>
          <a:xfrm>
            <a:off x="121920" y="1025722"/>
            <a:ext cx="14386560" cy="640080"/>
          </a:xfrm>
        </p:spPr>
        <p:txBody>
          <a:bodyPr>
            <a:normAutofit/>
          </a:bodyPr>
          <a:lstStyle>
            <a:lvl1pPr marL="0" indent="0">
              <a:buNone/>
              <a:defRPr sz="2880" b="1">
                <a:solidFill>
                  <a:srgbClr val="008DA8"/>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9" name="Text Placeholder 10"/>
          <p:cNvSpPr>
            <a:spLocks noGrp="1"/>
          </p:cNvSpPr>
          <p:nvPr userDrawn="1">
            <p:ph type="body" sz="quarter" idx="14"/>
          </p:nvPr>
        </p:nvSpPr>
        <p:spPr>
          <a:xfrm>
            <a:off x="558616" y="1796995"/>
            <a:ext cx="13672774" cy="5641231"/>
          </a:xfrm>
        </p:spPr>
        <p:txBody>
          <a:bodyPr>
            <a:normAutofit/>
          </a:bodyPr>
          <a:lstStyle>
            <a:lvl1pPr marL="280036" indent="-280036">
              <a:buFont typeface="Wingdings" pitchFamily="2" charset="2"/>
              <a:buChar char="Ø"/>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891540" indent="-342900">
              <a:buSzPct val="115000"/>
              <a:buFont typeface="Arial" pitchFamily="34" charset="0"/>
              <a:buChar char="•"/>
              <a:defRPr sz="216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371600" indent="-274320">
              <a:buSzPct val="95000"/>
              <a:buFont typeface="Courier New" pitchFamily="49" charset="0"/>
              <a:buChar char="o"/>
              <a:defRPr sz="192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a:defRPr sz="168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a:defRPr sz="168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userDrawn="1">
            <p:ph type="sldNum" sz="quarter" idx="12"/>
          </p:nvPr>
        </p:nvSpPr>
        <p:spPr>
          <a:xfrm>
            <a:off x="13938783" y="7830611"/>
            <a:ext cx="691619" cy="399011"/>
          </a:xfrm>
        </p:spPr>
        <p:txBody>
          <a:bodyPr/>
          <a:lstStyle>
            <a:lvl1pPr>
              <a:defRPr sz="960">
                <a:latin typeface="Arial" pitchFamily="34" charset="0"/>
                <a:cs typeface="Arial" pitchFamily="34" charset="0"/>
              </a:defRPr>
            </a:lvl1pPr>
          </a:lstStyle>
          <a:p>
            <a:fld id="{507ADD26-CCD8-43A2-B8AC-A5FEBF6EB699}" type="slidenum">
              <a:rPr lang="en-US" smtClean="0">
                <a:solidFill>
                  <a:prstClr val="black">
                    <a:tint val="75000"/>
                  </a:prstClr>
                </a:solidFill>
              </a:rPr>
              <a:pPr/>
              <a:t>‹#›</a:t>
            </a:fld>
            <a:endParaRPr lang="en-US" dirty="0">
              <a:solidFill>
                <a:prstClr val="black">
                  <a:tint val="75000"/>
                </a:prstClr>
              </a:solidFill>
            </a:endParaRPr>
          </a:p>
        </p:txBody>
      </p:sp>
      <p:sp>
        <p:nvSpPr>
          <p:cNvPr id="11" name="Footer Placeholder 9"/>
          <p:cNvSpPr>
            <a:spLocks noGrp="1"/>
          </p:cNvSpPr>
          <p:nvPr userDrawn="1">
            <p:ph type="ftr" sz="quarter" idx="15"/>
          </p:nvPr>
        </p:nvSpPr>
        <p:spPr>
          <a:xfrm>
            <a:off x="0" y="7830611"/>
            <a:ext cx="13898880" cy="399011"/>
          </a:xfrm>
        </p:spPr>
        <p:txBody>
          <a:bodyPr anchor="b"/>
          <a:lstStyle>
            <a:lvl1pPr algn="l">
              <a:defRPr sz="960">
                <a:latin typeface="Arial" pitchFamily="34" charset="0"/>
                <a:cs typeface="Arial" pitchFamily="34" charset="0"/>
              </a:defRPr>
            </a:lvl1pPr>
          </a:lstStyle>
          <a:p>
            <a:endParaRPr lang="en-US" dirty="0">
              <a:solidFill>
                <a:prstClr val="black">
                  <a:tint val="75000"/>
                </a:prstClr>
              </a:solidFill>
            </a:endParaRPr>
          </a:p>
        </p:txBody>
      </p:sp>
      <p:pic>
        <p:nvPicPr>
          <p:cNvPr id="14" name="Picture 13"/>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698" t="8883" r="7010" b="7121"/>
          <a:stretch/>
        </p:blipFill>
        <p:spPr>
          <a:xfrm>
            <a:off x="10871027" y="40185"/>
            <a:ext cx="3657600" cy="742590"/>
          </a:xfrm>
          <a:prstGeom prst="rect">
            <a:avLst/>
          </a:prstGeom>
          <a:effectLst>
            <a:outerShdw blurRad="63500" sx="102000" sy="102000" algn="ctr" rotWithShape="0">
              <a:srgbClr val="CFEAF3">
                <a:alpha val="40000"/>
              </a:srgbClr>
            </a:outerShdw>
          </a:effectLst>
        </p:spPr>
      </p:pic>
    </p:spTree>
    <p:extLst>
      <p:ext uri="{BB962C8B-B14F-4D97-AF65-F5344CB8AC3E}">
        <p14:creationId xmlns:p14="http://schemas.microsoft.com/office/powerpoint/2010/main" val="1936134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grpSp>
        <p:nvGrpSpPr>
          <p:cNvPr id="16" name="Group 15"/>
          <p:cNvGrpSpPr/>
          <p:nvPr userDrawn="1"/>
        </p:nvGrpSpPr>
        <p:grpSpPr>
          <a:xfrm>
            <a:off x="0" y="0"/>
            <a:ext cx="10819283" cy="822960"/>
            <a:chOff x="1" y="0"/>
            <a:chExt cx="6807861" cy="685800"/>
          </a:xfrm>
        </p:grpSpPr>
        <p:sp>
          <p:nvSpPr>
            <p:cNvPr id="17" name="Rectangle 12"/>
            <p:cNvSpPr>
              <a:spLocks noChangeArrowheads="1"/>
            </p:cNvSpPr>
            <p:nvPr userDrawn="1"/>
          </p:nvSpPr>
          <p:spPr bwMode="gray">
            <a:xfrm>
              <a:off x="1" y="0"/>
              <a:ext cx="6705600" cy="685800"/>
            </a:xfrm>
            <a:prstGeom prst="rect">
              <a:avLst/>
            </a:prstGeom>
            <a:gradFill>
              <a:gsLst>
                <a:gs pos="26250">
                  <a:srgbClr val="00B9DE"/>
                </a:gs>
                <a:gs pos="100000">
                  <a:srgbClr val="008DA8"/>
                </a:gs>
                <a:gs pos="47000">
                  <a:srgbClr val="009DBC"/>
                </a:gs>
              </a:gsLst>
              <a:lin ang="0" scaled="1"/>
            </a:gradFill>
            <a:ln w="9525">
              <a:noFill/>
              <a:miter lim="800000"/>
              <a:headEnd/>
              <a:tailEnd/>
            </a:ln>
            <a:effectLst/>
          </p:spPr>
          <p:txBody>
            <a:bodyPr wrap="none" anchor="ctr"/>
            <a:lstStyle/>
            <a:p>
              <a:endParaRPr lang="en-US" sz="2160" dirty="0">
                <a:solidFill>
                  <a:srgbClr val="1D528D"/>
                </a:solidFill>
              </a:endParaRPr>
            </a:p>
          </p:txBody>
        </p:sp>
        <p:sp>
          <p:nvSpPr>
            <p:cNvPr id="18" name="Flowchart: Delay 17"/>
            <p:cNvSpPr/>
            <p:nvPr userDrawn="1"/>
          </p:nvSpPr>
          <p:spPr>
            <a:xfrm>
              <a:off x="6579262" y="0"/>
              <a:ext cx="228600" cy="685800"/>
            </a:xfrm>
            <a:prstGeom prst="flowChartDelay">
              <a:avLst/>
            </a:prstGeom>
            <a:solidFill>
              <a:srgbClr val="008DA8"/>
            </a:solidFill>
            <a:ln w="9525">
              <a:noFill/>
              <a:miter lim="800000"/>
              <a:headEnd/>
              <a:tailEnd/>
            </a:ln>
            <a:effectLst/>
          </p:spPr>
          <p:txBody>
            <a:bodyPr wrap="none" anchor="ctr"/>
            <a:lstStyle/>
            <a:p>
              <a:endParaRPr lang="en-US" sz="2160" dirty="0">
                <a:solidFill>
                  <a:srgbClr val="1D528D"/>
                </a:solidFill>
              </a:endParaRPr>
            </a:p>
          </p:txBody>
        </p:sp>
      </p:grpSp>
      <p:sp>
        <p:nvSpPr>
          <p:cNvPr id="7" name="Title 1"/>
          <p:cNvSpPr>
            <a:spLocks noGrp="1"/>
          </p:cNvSpPr>
          <p:nvPr userDrawn="1">
            <p:ph type="title"/>
          </p:nvPr>
        </p:nvSpPr>
        <p:spPr>
          <a:xfrm>
            <a:off x="2" y="141867"/>
            <a:ext cx="10707757" cy="491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lang="en-US" sz="2880" b="1"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lgn="l" eaLnBrk="0" fontAlgn="base" hangingPunct="0">
              <a:spcAft>
                <a:spcPct val="0"/>
              </a:spcAft>
            </a:pPr>
            <a:r>
              <a:rPr lang="en-US"/>
              <a:t>Click to edit Master title style</a:t>
            </a:r>
          </a:p>
        </p:txBody>
      </p:sp>
      <p:sp>
        <p:nvSpPr>
          <p:cNvPr id="8" name="Text Placeholder 8"/>
          <p:cNvSpPr>
            <a:spLocks noGrp="1"/>
          </p:cNvSpPr>
          <p:nvPr userDrawn="1">
            <p:ph type="body" sz="quarter" idx="13"/>
          </p:nvPr>
        </p:nvSpPr>
        <p:spPr>
          <a:xfrm>
            <a:off x="121920" y="1025722"/>
            <a:ext cx="14386560" cy="640080"/>
          </a:xfrm>
        </p:spPr>
        <p:txBody>
          <a:bodyPr>
            <a:normAutofit/>
          </a:bodyPr>
          <a:lstStyle>
            <a:lvl1pPr marL="0" indent="0">
              <a:buNone/>
              <a:defRPr sz="2880" b="1">
                <a:solidFill>
                  <a:srgbClr val="008DA8"/>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9" name="Text Placeholder 10"/>
          <p:cNvSpPr>
            <a:spLocks noGrp="1"/>
          </p:cNvSpPr>
          <p:nvPr userDrawn="1">
            <p:ph type="body" sz="quarter" idx="14"/>
          </p:nvPr>
        </p:nvSpPr>
        <p:spPr>
          <a:xfrm>
            <a:off x="558616" y="1796995"/>
            <a:ext cx="13672774" cy="5641231"/>
          </a:xfrm>
        </p:spPr>
        <p:txBody>
          <a:bodyPr>
            <a:normAutofit/>
          </a:bodyPr>
          <a:lstStyle>
            <a:lvl1pPr marL="280036" indent="-280036">
              <a:buFont typeface="Wingdings" pitchFamily="2" charset="2"/>
              <a:buChar char="Ø"/>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891540" indent="-342900">
              <a:buSzPct val="115000"/>
              <a:buFont typeface="Arial" pitchFamily="34" charset="0"/>
              <a:buChar char="•"/>
              <a:defRPr sz="216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371600" indent="-274320">
              <a:buSzPct val="95000"/>
              <a:buFont typeface="Courier New" pitchFamily="49" charset="0"/>
              <a:buChar char="o"/>
              <a:defRPr sz="192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a:defRPr sz="168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a:defRPr sz="168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userDrawn="1">
            <p:ph type="sldNum" sz="quarter" idx="12"/>
          </p:nvPr>
        </p:nvSpPr>
        <p:spPr>
          <a:xfrm>
            <a:off x="13938783" y="7830611"/>
            <a:ext cx="691619" cy="399011"/>
          </a:xfrm>
        </p:spPr>
        <p:txBody>
          <a:bodyPr/>
          <a:lstStyle>
            <a:lvl1pPr>
              <a:defRPr sz="960">
                <a:latin typeface="Arial" pitchFamily="34" charset="0"/>
                <a:cs typeface="Arial" pitchFamily="34" charset="0"/>
              </a:defRPr>
            </a:lvl1pPr>
          </a:lstStyle>
          <a:p>
            <a:fld id="{507ADD26-CCD8-43A2-B8AC-A5FEBF6EB699}" type="slidenum">
              <a:rPr lang="en-US" smtClean="0">
                <a:solidFill>
                  <a:prstClr val="black">
                    <a:tint val="75000"/>
                  </a:prstClr>
                </a:solidFill>
              </a:rPr>
              <a:pPr/>
              <a:t>‹#›</a:t>
            </a:fld>
            <a:endParaRPr lang="en-US" dirty="0">
              <a:solidFill>
                <a:prstClr val="black">
                  <a:tint val="75000"/>
                </a:prstClr>
              </a:solidFill>
            </a:endParaRPr>
          </a:p>
        </p:txBody>
      </p:sp>
      <p:sp>
        <p:nvSpPr>
          <p:cNvPr id="11" name="Footer Placeholder 9"/>
          <p:cNvSpPr>
            <a:spLocks noGrp="1"/>
          </p:cNvSpPr>
          <p:nvPr userDrawn="1">
            <p:ph type="ftr" sz="quarter" idx="15"/>
          </p:nvPr>
        </p:nvSpPr>
        <p:spPr>
          <a:xfrm>
            <a:off x="0" y="7830611"/>
            <a:ext cx="13898880" cy="399011"/>
          </a:xfrm>
        </p:spPr>
        <p:txBody>
          <a:bodyPr anchor="b"/>
          <a:lstStyle>
            <a:lvl1pPr algn="l">
              <a:defRPr sz="960">
                <a:latin typeface="Arial" pitchFamily="34" charset="0"/>
                <a:cs typeface="Arial" pitchFamily="34" charset="0"/>
              </a:defRPr>
            </a:lvl1pPr>
          </a:lstStyle>
          <a:p>
            <a:endParaRPr lang="en-US" dirty="0">
              <a:solidFill>
                <a:prstClr val="black">
                  <a:tint val="75000"/>
                </a:prstClr>
              </a:solidFill>
            </a:endParaRPr>
          </a:p>
        </p:txBody>
      </p:sp>
      <p:pic>
        <p:nvPicPr>
          <p:cNvPr id="14" name="Picture 13"/>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698" t="8883" r="7010" b="7121"/>
          <a:stretch/>
        </p:blipFill>
        <p:spPr>
          <a:xfrm>
            <a:off x="10871027" y="40185"/>
            <a:ext cx="3657600" cy="742590"/>
          </a:xfrm>
          <a:prstGeom prst="rect">
            <a:avLst/>
          </a:prstGeom>
          <a:effectLst>
            <a:outerShdw blurRad="63500" sx="102000" sy="102000" algn="ctr" rotWithShape="0">
              <a:srgbClr val="CFEAF3">
                <a:alpha val="40000"/>
              </a:srgbClr>
            </a:outerShdw>
          </a:effectLst>
        </p:spPr>
      </p:pic>
    </p:spTree>
    <p:extLst>
      <p:ext uri="{BB962C8B-B14F-4D97-AF65-F5344CB8AC3E}">
        <p14:creationId xmlns:p14="http://schemas.microsoft.com/office/powerpoint/2010/main" val="4160951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16" name="Group 15"/>
          <p:cNvGrpSpPr/>
          <p:nvPr userDrawn="1"/>
        </p:nvGrpSpPr>
        <p:grpSpPr>
          <a:xfrm>
            <a:off x="0" y="0"/>
            <a:ext cx="10819283" cy="822960"/>
            <a:chOff x="1" y="0"/>
            <a:chExt cx="6807861" cy="685800"/>
          </a:xfrm>
        </p:grpSpPr>
        <p:sp>
          <p:nvSpPr>
            <p:cNvPr id="17" name="Rectangle 12"/>
            <p:cNvSpPr>
              <a:spLocks noChangeArrowheads="1"/>
            </p:cNvSpPr>
            <p:nvPr userDrawn="1"/>
          </p:nvSpPr>
          <p:spPr bwMode="gray">
            <a:xfrm>
              <a:off x="1" y="0"/>
              <a:ext cx="6705600" cy="685800"/>
            </a:xfrm>
            <a:prstGeom prst="rect">
              <a:avLst/>
            </a:prstGeom>
            <a:gradFill>
              <a:gsLst>
                <a:gs pos="26250">
                  <a:srgbClr val="00B9DE"/>
                </a:gs>
                <a:gs pos="100000">
                  <a:srgbClr val="008DA8"/>
                </a:gs>
                <a:gs pos="47000">
                  <a:srgbClr val="009DBC"/>
                </a:gs>
              </a:gsLst>
              <a:lin ang="0" scaled="1"/>
            </a:gradFill>
            <a:ln w="9525">
              <a:noFill/>
              <a:miter lim="800000"/>
              <a:headEnd/>
              <a:tailEnd/>
            </a:ln>
            <a:effectLst/>
          </p:spPr>
          <p:txBody>
            <a:bodyPr wrap="none" anchor="ctr"/>
            <a:lstStyle/>
            <a:p>
              <a:endParaRPr lang="en-US" sz="2160" dirty="0">
                <a:solidFill>
                  <a:srgbClr val="1D528D"/>
                </a:solidFill>
              </a:endParaRPr>
            </a:p>
          </p:txBody>
        </p:sp>
        <p:sp>
          <p:nvSpPr>
            <p:cNvPr id="18" name="Flowchart: Delay 17"/>
            <p:cNvSpPr/>
            <p:nvPr userDrawn="1"/>
          </p:nvSpPr>
          <p:spPr>
            <a:xfrm>
              <a:off x="6579262" y="0"/>
              <a:ext cx="228600" cy="685800"/>
            </a:xfrm>
            <a:prstGeom prst="flowChartDelay">
              <a:avLst/>
            </a:prstGeom>
            <a:solidFill>
              <a:srgbClr val="008DA8"/>
            </a:solidFill>
            <a:ln w="9525">
              <a:noFill/>
              <a:miter lim="800000"/>
              <a:headEnd/>
              <a:tailEnd/>
            </a:ln>
            <a:effectLst/>
          </p:spPr>
          <p:txBody>
            <a:bodyPr wrap="none" anchor="ctr"/>
            <a:lstStyle/>
            <a:p>
              <a:endParaRPr lang="en-US" sz="2160" dirty="0">
                <a:solidFill>
                  <a:srgbClr val="1D528D"/>
                </a:solidFill>
              </a:endParaRPr>
            </a:p>
          </p:txBody>
        </p:sp>
      </p:grpSp>
      <p:sp>
        <p:nvSpPr>
          <p:cNvPr id="7" name="Title 1"/>
          <p:cNvSpPr>
            <a:spLocks noGrp="1"/>
          </p:cNvSpPr>
          <p:nvPr userDrawn="1">
            <p:ph type="title"/>
          </p:nvPr>
        </p:nvSpPr>
        <p:spPr>
          <a:xfrm>
            <a:off x="2" y="141867"/>
            <a:ext cx="10707757" cy="491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lang="en-US" sz="2880" b="1"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lgn="l" eaLnBrk="0" fontAlgn="base" hangingPunct="0">
              <a:spcAft>
                <a:spcPct val="0"/>
              </a:spcAft>
            </a:pPr>
            <a:r>
              <a:rPr lang="en-US"/>
              <a:t>Click to edit Master title style</a:t>
            </a:r>
          </a:p>
        </p:txBody>
      </p:sp>
      <p:sp>
        <p:nvSpPr>
          <p:cNvPr id="8" name="Text Placeholder 8"/>
          <p:cNvSpPr>
            <a:spLocks noGrp="1"/>
          </p:cNvSpPr>
          <p:nvPr userDrawn="1">
            <p:ph type="body" sz="quarter" idx="13"/>
          </p:nvPr>
        </p:nvSpPr>
        <p:spPr>
          <a:xfrm>
            <a:off x="121920" y="1025722"/>
            <a:ext cx="14386560" cy="640080"/>
          </a:xfrm>
        </p:spPr>
        <p:txBody>
          <a:bodyPr>
            <a:normAutofit/>
          </a:bodyPr>
          <a:lstStyle>
            <a:lvl1pPr marL="0" indent="0">
              <a:buNone/>
              <a:defRPr sz="2880" b="1">
                <a:solidFill>
                  <a:srgbClr val="008DA8"/>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9" name="Text Placeholder 10"/>
          <p:cNvSpPr>
            <a:spLocks noGrp="1"/>
          </p:cNvSpPr>
          <p:nvPr userDrawn="1">
            <p:ph type="body" sz="quarter" idx="14"/>
          </p:nvPr>
        </p:nvSpPr>
        <p:spPr>
          <a:xfrm>
            <a:off x="558616" y="1796995"/>
            <a:ext cx="13672774" cy="5641231"/>
          </a:xfrm>
        </p:spPr>
        <p:txBody>
          <a:bodyPr>
            <a:normAutofit/>
          </a:bodyPr>
          <a:lstStyle>
            <a:lvl1pPr marL="280036" indent="-280036">
              <a:buFont typeface="Wingdings" pitchFamily="2" charset="2"/>
              <a:buChar char="Ø"/>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891540" indent="-342900">
              <a:buSzPct val="115000"/>
              <a:buFont typeface="Arial" pitchFamily="34" charset="0"/>
              <a:buChar char="•"/>
              <a:defRPr sz="216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371600" indent="-274320">
              <a:buSzPct val="95000"/>
              <a:buFont typeface="Courier New" pitchFamily="49" charset="0"/>
              <a:buChar char="o"/>
              <a:defRPr sz="192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a:defRPr sz="168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a:defRPr sz="168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userDrawn="1">
            <p:ph type="sldNum" sz="quarter" idx="12"/>
          </p:nvPr>
        </p:nvSpPr>
        <p:spPr>
          <a:xfrm>
            <a:off x="13938783" y="7830611"/>
            <a:ext cx="691619" cy="399011"/>
          </a:xfrm>
        </p:spPr>
        <p:txBody>
          <a:bodyPr/>
          <a:lstStyle>
            <a:lvl1pPr>
              <a:defRPr sz="960">
                <a:latin typeface="Arial" pitchFamily="34" charset="0"/>
                <a:cs typeface="Arial" pitchFamily="34" charset="0"/>
              </a:defRPr>
            </a:lvl1pPr>
          </a:lstStyle>
          <a:p>
            <a:fld id="{507ADD26-CCD8-43A2-B8AC-A5FEBF6EB699}" type="slidenum">
              <a:rPr lang="en-US" smtClean="0">
                <a:solidFill>
                  <a:prstClr val="black">
                    <a:tint val="75000"/>
                  </a:prstClr>
                </a:solidFill>
              </a:rPr>
              <a:pPr/>
              <a:t>‹#›</a:t>
            </a:fld>
            <a:endParaRPr lang="en-US" dirty="0">
              <a:solidFill>
                <a:prstClr val="black">
                  <a:tint val="75000"/>
                </a:prstClr>
              </a:solidFill>
            </a:endParaRPr>
          </a:p>
        </p:txBody>
      </p:sp>
      <p:sp>
        <p:nvSpPr>
          <p:cNvPr id="11" name="Footer Placeholder 9"/>
          <p:cNvSpPr>
            <a:spLocks noGrp="1"/>
          </p:cNvSpPr>
          <p:nvPr userDrawn="1">
            <p:ph type="ftr" sz="quarter" idx="15"/>
          </p:nvPr>
        </p:nvSpPr>
        <p:spPr>
          <a:xfrm>
            <a:off x="0" y="7830611"/>
            <a:ext cx="13898880" cy="399011"/>
          </a:xfrm>
        </p:spPr>
        <p:txBody>
          <a:bodyPr anchor="b"/>
          <a:lstStyle>
            <a:lvl1pPr algn="l">
              <a:defRPr sz="960">
                <a:latin typeface="Arial" pitchFamily="34" charset="0"/>
                <a:cs typeface="Arial" pitchFamily="34" charset="0"/>
              </a:defRPr>
            </a:lvl1pPr>
          </a:lstStyle>
          <a:p>
            <a:endParaRPr lang="en-US" dirty="0">
              <a:solidFill>
                <a:prstClr val="black">
                  <a:tint val="75000"/>
                </a:prstClr>
              </a:solidFill>
            </a:endParaRPr>
          </a:p>
        </p:txBody>
      </p:sp>
      <p:pic>
        <p:nvPicPr>
          <p:cNvPr id="14" name="Picture 13"/>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698" t="8883" r="7010" b="7121"/>
          <a:stretch/>
        </p:blipFill>
        <p:spPr>
          <a:xfrm>
            <a:off x="10871027" y="40185"/>
            <a:ext cx="3657600" cy="742590"/>
          </a:xfrm>
          <a:prstGeom prst="rect">
            <a:avLst/>
          </a:prstGeom>
          <a:effectLst>
            <a:outerShdw blurRad="63500" sx="102000" sy="102000" algn="ctr" rotWithShape="0">
              <a:srgbClr val="CFEAF3">
                <a:alpha val="40000"/>
              </a:srgbClr>
            </a:outerShdw>
          </a:effectLst>
        </p:spPr>
      </p:pic>
    </p:spTree>
    <p:extLst>
      <p:ext uri="{BB962C8B-B14F-4D97-AF65-F5344CB8AC3E}">
        <p14:creationId xmlns:p14="http://schemas.microsoft.com/office/powerpoint/2010/main" val="3256376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grpSp>
        <p:nvGrpSpPr>
          <p:cNvPr id="16" name="Group 15"/>
          <p:cNvGrpSpPr/>
          <p:nvPr userDrawn="1"/>
        </p:nvGrpSpPr>
        <p:grpSpPr>
          <a:xfrm>
            <a:off x="0" y="0"/>
            <a:ext cx="10819283" cy="822960"/>
            <a:chOff x="1" y="0"/>
            <a:chExt cx="6807861" cy="685800"/>
          </a:xfrm>
        </p:grpSpPr>
        <p:sp>
          <p:nvSpPr>
            <p:cNvPr id="17" name="Rectangle 12"/>
            <p:cNvSpPr>
              <a:spLocks noChangeArrowheads="1"/>
            </p:cNvSpPr>
            <p:nvPr userDrawn="1"/>
          </p:nvSpPr>
          <p:spPr bwMode="gray">
            <a:xfrm>
              <a:off x="1" y="0"/>
              <a:ext cx="6705600" cy="685800"/>
            </a:xfrm>
            <a:prstGeom prst="rect">
              <a:avLst/>
            </a:prstGeom>
            <a:gradFill>
              <a:gsLst>
                <a:gs pos="26250">
                  <a:srgbClr val="00B9DE"/>
                </a:gs>
                <a:gs pos="100000">
                  <a:srgbClr val="008DA8"/>
                </a:gs>
                <a:gs pos="47000">
                  <a:srgbClr val="009DBC"/>
                </a:gs>
              </a:gsLst>
              <a:lin ang="0" scaled="1"/>
            </a:gradFill>
            <a:ln w="9525">
              <a:noFill/>
              <a:miter lim="800000"/>
              <a:headEnd/>
              <a:tailEnd/>
            </a:ln>
            <a:effectLst/>
          </p:spPr>
          <p:txBody>
            <a:bodyPr wrap="none" anchor="ctr"/>
            <a:lstStyle/>
            <a:p>
              <a:endParaRPr lang="en-US" sz="2160" dirty="0">
                <a:solidFill>
                  <a:srgbClr val="1D528D"/>
                </a:solidFill>
              </a:endParaRPr>
            </a:p>
          </p:txBody>
        </p:sp>
        <p:sp>
          <p:nvSpPr>
            <p:cNvPr id="18" name="Flowchart: Delay 17"/>
            <p:cNvSpPr/>
            <p:nvPr userDrawn="1"/>
          </p:nvSpPr>
          <p:spPr>
            <a:xfrm>
              <a:off x="6579262" y="0"/>
              <a:ext cx="228600" cy="685800"/>
            </a:xfrm>
            <a:prstGeom prst="flowChartDelay">
              <a:avLst/>
            </a:prstGeom>
            <a:solidFill>
              <a:srgbClr val="008DA8"/>
            </a:solidFill>
            <a:ln w="9525">
              <a:noFill/>
              <a:miter lim="800000"/>
              <a:headEnd/>
              <a:tailEnd/>
            </a:ln>
            <a:effectLst/>
          </p:spPr>
          <p:txBody>
            <a:bodyPr wrap="none" anchor="ctr"/>
            <a:lstStyle/>
            <a:p>
              <a:endParaRPr lang="en-US" sz="2160" dirty="0">
                <a:solidFill>
                  <a:srgbClr val="1D528D"/>
                </a:solidFill>
              </a:endParaRPr>
            </a:p>
          </p:txBody>
        </p:sp>
      </p:grpSp>
      <p:sp>
        <p:nvSpPr>
          <p:cNvPr id="7" name="Title 1"/>
          <p:cNvSpPr>
            <a:spLocks noGrp="1"/>
          </p:cNvSpPr>
          <p:nvPr userDrawn="1">
            <p:ph type="title"/>
          </p:nvPr>
        </p:nvSpPr>
        <p:spPr>
          <a:xfrm>
            <a:off x="2" y="141867"/>
            <a:ext cx="10707757" cy="491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lang="en-US" sz="2880" b="1"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lgn="l" eaLnBrk="0" fontAlgn="base" hangingPunct="0">
              <a:spcAft>
                <a:spcPct val="0"/>
              </a:spcAft>
            </a:pPr>
            <a:r>
              <a:rPr lang="en-US"/>
              <a:t>Click to edit Master title style</a:t>
            </a:r>
          </a:p>
        </p:txBody>
      </p:sp>
      <p:sp>
        <p:nvSpPr>
          <p:cNvPr id="8" name="Text Placeholder 8"/>
          <p:cNvSpPr>
            <a:spLocks noGrp="1"/>
          </p:cNvSpPr>
          <p:nvPr userDrawn="1">
            <p:ph type="body" sz="quarter" idx="13"/>
          </p:nvPr>
        </p:nvSpPr>
        <p:spPr>
          <a:xfrm>
            <a:off x="121920" y="1025722"/>
            <a:ext cx="14386560" cy="640080"/>
          </a:xfrm>
        </p:spPr>
        <p:txBody>
          <a:bodyPr>
            <a:normAutofit/>
          </a:bodyPr>
          <a:lstStyle>
            <a:lvl1pPr marL="0" indent="0">
              <a:buNone/>
              <a:defRPr sz="2880" b="1">
                <a:solidFill>
                  <a:srgbClr val="008DA8"/>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9" name="Text Placeholder 10"/>
          <p:cNvSpPr>
            <a:spLocks noGrp="1"/>
          </p:cNvSpPr>
          <p:nvPr userDrawn="1">
            <p:ph type="body" sz="quarter" idx="14"/>
          </p:nvPr>
        </p:nvSpPr>
        <p:spPr>
          <a:xfrm>
            <a:off x="558616" y="1796995"/>
            <a:ext cx="13672774" cy="5641231"/>
          </a:xfrm>
        </p:spPr>
        <p:txBody>
          <a:bodyPr>
            <a:normAutofit/>
          </a:bodyPr>
          <a:lstStyle>
            <a:lvl1pPr marL="280036" indent="-280036">
              <a:buFont typeface="Wingdings" pitchFamily="2" charset="2"/>
              <a:buChar char="Ø"/>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891540" indent="-342900">
              <a:buSzPct val="115000"/>
              <a:buFont typeface="Arial" pitchFamily="34" charset="0"/>
              <a:buChar char="•"/>
              <a:defRPr sz="216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371600" indent="-274320">
              <a:buSzPct val="95000"/>
              <a:buFont typeface="Courier New" pitchFamily="49" charset="0"/>
              <a:buChar char="o"/>
              <a:defRPr sz="192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a:defRPr sz="168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a:defRPr sz="168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userDrawn="1">
            <p:ph type="sldNum" sz="quarter" idx="12"/>
          </p:nvPr>
        </p:nvSpPr>
        <p:spPr>
          <a:xfrm>
            <a:off x="13938783" y="7830611"/>
            <a:ext cx="691619" cy="399011"/>
          </a:xfrm>
        </p:spPr>
        <p:txBody>
          <a:bodyPr/>
          <a:lstStyle>
            <a:lvl1pPr>
              <a:defRPr sz="960">
                <a:latin typeface="Arial" pitchFamily="34" charset="0"/>
                <a:cs typeface="Arial" pitchFamily="34" charset="0"/>
              </a:defRPr>
            </a:lvl1pPr>
          </a:lstStyle>
          <a:p>
            <a:fld id="{507ADD26-CCD8-43A2-B8AC-A5FEBF6EB699}" type="slidenum">
              <a:rPr lang="en-US" smtClean="0">
                <a:solidFill>
                  <a:prstClr val="black">
                    <a:tint val="75000"/>
                  </a:prstClr>
                </a:solidFill>
              </a:rPr>
              <a:pPr/>
              <a:t>‹#›</a:t>
            </a:fld>
            <a:endParaRPr lang="en-US" dirty="0">
              <a:solidFill>
                <a:prstClr val="black">
                  <a:tint val="75000"/>
                </a:prstClr>
              </a:solidFill>
            </a:endParaRPr>
          </a:p>
        </p:txBody>
      </p:sp>
      <p:sp>
        <p:nvSpPr>
          <p:cNvPr id="11" name="Footer Placeholder 9"/>
          <p:cNvSpPr>
            <a:spLocks noGrp="1"/>
          </p:cNvSpPr>
          <p:nvPr userDrawn="1">
            <p:ph type="ftr" sz="quarter" idx="15"/>
          </p:nvPr>
        </p:nvSpPr>
        <p:spPr>
          <a:xfrm>
            <a:off x="0" y="7830611"/>
            <a:ext cx="13898880" cy="399011"/>
          </a:xfrm>
        </p:spPr>
        <p:txBody>
          <a:bodyPr anchor="b"/>
          <a:lstStyle>
            <a:lvl1pPr algn="l">
              <a:defRPr sz="960">
                <a:latin typeface="Arial" pitchFamily="34" charset="0"/>
                <a:cs typeface="Arial" pitchFamily="34" charset="0"/>
              </a:defRPr>
            </a:lvl1pPr>
          </a:lstStyle>
          <a:p>
            <a:endParaRPr lang="en-US" dirty="0">
              <a:solidFill>
                <a:prstClr val="black">
                  <a:tint val="75000"/>
                </a:prstClr>
              </a:solidFill>
            </a:endParaRPr>
          </a:p>
        </p:txBody>
      </p:sp>
      <p:pic>
        <p:nvPicPr>
          <p:cNvPr id="14" name="Picture 13"/>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698" t="8883" r="7010" b="7121"/>
          <a:stretch/>
        </p:blipFill>
        <p:spPr>
          <a:xfrm>
            <a:off x="10871027" y="40185"/>
            <a:ext cx="3657600" cy="742590"/>
          </a:xfrm>
          <a:prstGeom prst="rect">
            <a:avLst/>
          </a:prstGeom>
          <a:effectLst>
            <a:outerShdw blurRad="63500" sx="102000" sy="102000" algn="ctr" rotWithShape="0">
              <a:srgbClr val="CFEAF3">
                <a:alpha val="40000"/>
              </a:srgbClr>
            </a:outerShdw>
          </a:effectLst>
        </p:spPr>
      </p:pic>
    </p:spTree>
    <p:extLst>
      <p:ext uri="{BB962C8B-B14F-4D97-AF65-F5344CB8AC3E}">
        <p14:creationId xmlns:p14="http://schemas.microsoft.com/office/powerpoint/2010/main" val="2040616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grpSp>
        <p:nvGrpSpPr>
          <p:cNvPr id="16" name="Group 15"/>
          <p:cNvGrpSpPr/>
          <p:nvPr userDrawn="1"/>
        </p:nvGrpSpPr>
        <p:grpSpPr>
          <a:xfrm>
            <a:off x="0" y="0"/>
            <a:ext cx="10819283" cy="822960"/>
            <a:chOff x="1" y="0"/>
            <a:chExt cx="6807861" cy="685800"/>
          </a:xfrm>
        </p:grpSpPr>
        <p:sp>
          <p:nvSpPr>
            <p:cNvPr id="17" name="Rectangle 12"/>
            <p:cNvSpPr>
              <a:spLocks noChangeArrowheads="1"/>
            </p:cNvSpPr>
            <p:nvPr userDrawn="1"/>
          </p:nvSpPr>
          <p:spPr bwMode="gray">
            <a:xfrm>
              <a:off x="1" y="0"/>
              <a:ext cx="6705600" cy="685800"/>
            </a:xfrm>
            <a:prstGeom prst="rect">
              <a:avLst/>
            </a:prstGeom>
            <a:gradFill>
              <a:gsLst>
                <a:gs pos="26250">
                  <a:srgbClr val="00B9DE"/>
                </a:gs>
                <a:gs pos="100000">
                  <a:srgbClr val="008DA8"/>
                </a:gs>
                <a:gs pos="47000">
                  <a:srgbClr val="009DBC"/>
                </a:gs>
              </a:gsLst>
              <a:lin ang="0" scaled="1"/>
            </a:gradFill>
            <a:ln w="9525">
              <a:noFill/>
              <a:miter lim="800000"/>
              <a:headEnd/>
              <a:tailEnd/>
            </a:ln>
            <a:effectLst/>
          </p:spPr>
          <p:txBody>
            <a:bodyPr wrap="none" anchor="ctr"/>
            <a:lstStyle/>
            <a:p>
              <a:endParaRPr lang="en-US" sz="2160" dirty="0">
                <a:solidFill>
                  <a:srgbClr val="1D528D"/>
                </a:solidFill>
              </a:endParaRPr>
            </a:p>
          </p:txBody>
        </p:sp>
        <p:sp>
          <p:nvSpPr>
            <p:cNvPr id="18" name="Flowchart: Delay 17"/>
            <p:cNvSpPr/>
            <p:nvPr userDrawn="1"/>
          </p:nvSpPr>
          <p:spPr>
            <a:xfrm>
              <a:off x="6579262" y="0"/>
              <a:ext cx="228600" cy="685800"/>
            </a:xfrm>
            <a:prstGeom prst="flowChartDelay">
              <a:avLst/>
            </a:prstGeom>
            <a:solidFill>
              <a:srgbClr val="008DA8"/>
            </a:solidFill>
            <a:ln w="9525">
              <a:noFill/>
              <a:miter lim="800000"/>
              <a:headEnd/>
              <a:tailEnd/>
            </a:ln>
            <a:effectLst/>
          </p:spPr>
          <p:txBody>
            <a:bodyPr wrap="none" anchor="ctr"/>
            <a:lstStyle/>
            <a:p>
              <a:endParaRPr lang="en-US" sz="2160" dirty="0">
                <a:solidFill>
                  <a:srgbClr val="1D528D"/>
                </a:solidFill>
              </a:endParaRPr>
            </a:p>
          </p:txBody>
        </p:sp>
      </p:grpSp>
      <p:sp>
        <p:nvSpPr>
          <p:cNvPr id="7" name="Title 1"/>
          <p:cNvSpPr>
            <a:spLocks noGrp="1"/>
          </p:cNvSpPr>
          <p:nvPr userDrawn="1">
            <p:ph type="title"/>
          </p:nvPr>
        </p:nvSpPr>
        <p:spPr>
          <a:xfrm>
            <a:off x="2" y="141867"/>
            <a:ext cx="10707757" cy="491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lang="en-US" sz="2880" b="1"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lgn="l" eaLnBrk="0" fontAlgn="base" hangingPunct="0">
              <a:spcAft>
                <a:spcPct val="0"/>
              </a:spcAft>
            </a:pPr>
            <a:r>
              <a:rPr lang="en-US"/>
              <a:t>Click to edit Master title style</a:t>
            </a:r>
          </a:p>
        </p:txBody>
      </p:sp>
      <p:sp>
        <p:nvSpPr>
          <p:cNvPr id="8" name="Text Placeholder 8"/>
          <p:cNvSpPr>
            <a:spLocks noGrp="1"/>
          </p:cNvSpPr>
          <p:nvPr userDrawn="1">
            <p:ph type="body" sz="quarter" idx="13"/>
          </p:nvPr>
        </p:nvSpPr>
        <p:spPr>
          <a:xfrm>
            <a:off x="121920" y="1025722"/>
            <a:ext cx="14386560" cy="640080"/>
          </a:xfrm>
        </p:spPr>
        <p:txBody>
          <a:bodyPr>
            <a:normAutofit/>
          </a:bodyPr>
          <a:lstStyle>
            <a:lvl1pPr marL="0" indent="0">
              <a:buNone/>
              <a:defRPr sz="2880" b="1">
                <a:solidFill>
                  <a:srgbClr val="008DA8"/>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9" name="Text Placeholder 10"/>
          <p:cNvSpPr>
            <a:spLocks noGrp="1"/>
          </p:cNvSpPr>
          <p:nvPr userDrawn="1">
            <p:ph type="body" sz="quarter" idx="14"/>
          </p:nvPr>
        </p:nvSpPr>
        <p:spPr>
          <a:xfrm>
            <a:off x="558616" y="1796995"/>
            <a:ext cx="13672774" cy="5641231"/>
          </a:xfrm>
        </p:spPr>
        <p:txBody>
          <a:bodyPr>
            <a:normAutofit/>
          </a:bodyPr>
          <a:lstStyle>
            <a:lvl1pPr marL="280036" indent="-280036">
              <a:buFont typeface="Wingdings" pitchFamily="2" charset="2"/>
              <a:buChar char="Ø"/>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891540" indent="-342900">
              <a:buSzPct val="115000"/>
              <a:buFont typeface="Arial" pitchFamily="34" charset="0"/>
              <a:buChar char="•"/>
              <a:defRPr sz="216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371600" indent="-274320">
              <a:buSzPct val="95000"/>
              <a:buFont typeface="Courier New" pitchFamily="49" charset="0"/>
              <a:buChar char="o"/>
              <a:defRPr sz="192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a:defRPr sz="168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a:defRPr sz="168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userDrawn="1">
            <p:ph type="sldNum" sz="quarter" idx="12"/>
          </p:nvPr>
        </p:nvSpPr>
        <p:spPr>
          <a:xfrm>
            <a:off x="13938783" y="7830611"/>
            <a:ext cx="691619" cy="399011"/>
          </a:xfrm>
        </p:spPr>
        <p:txBody>
          <a:bodyPr/>
          <a:lstStyle>
            <a:lvl1pPr>
              <a:defRPr sz="960">
                <a:latin typeface="Arial" pitchFamily="34" charset="0"/>
                <a:cs typeface="Arial" pitchFamily="34" charset="0"/>
              </a:defRPr>
            </a:lvl1pPr>
          </a:lstStyle>
          <a:p>
            <a:fld id="{507ADD26-CCD8-43A2-B8AC-A5FEBF6EB699}" type="slidenum">
              <a:rPr lang="en-US" smtClean="0">
                <a:solidFill>
                  <a:prstClr val="black">
                    <a:tint val="75000"/>
                  </a:prstClr>
                </a:solidFill>
              </a:rPr>
              <a:pPr/>
              <a:t>‹#›</a:t>
            </a:fld>
            <a:endParaRPr lang="en-US" dirty="0">
              <a:solidFill>
                <a:prstClr val="black">
                  <a:tint val="75000"/>
                </a:prstClr>
              </a:solidFill>
            </a:endParaRPr>
          </a:p>
        </p:txBody>
      </p:sp>
      <p:sp>
        <p:nvSpPr>
          <p:cNvPr id="11" name="Footer Placeholder 9"/>
          <p:cNvSpPr>
            <a:spLocks noGrp="1"/>
          </p:cNvSpPr>
          <p:nvPr userDrawn="1">
            <p:ph type="ftr" sz="quarter" idx="15"/>
          </p:nvPr>
        </p:nvSpPr>
        <p:spPr>
          <a:xfrm>
            <a:off x="0" y="7830611"/>
            <a:ext cx="13898880" cy="399011"/>
          </a:xfrm>
        </p:spPr>
        <p:txBody>
          <a:bodyPr anchor="b"/>
          <a:lstStyle>
            <a:lvl1pPr algn="l">
              <a:defRPr sz="960">
                <a:latin typeface="Arial" pitchFamily="34" charset="0"/>
                <a:cs typeface="Arial" pitchFamily="34" charset="0"/>
              </a:defRPr>
            </a:lvl1pPr>
          </a:lstStyle>
          <a:p>
            <a:endParaRPr lang="en-US" dirty="0">
              <a:solidFill>
                <a:prstClr val="black">
                  <a:tint val="75000"/>
                </a:prstClr>
              </a:solidFill>
            </a:endParaRPr>
          </a:p>
        </p:txBody>
      </p:sp>
      <p:pic>
        <p:nvPicPr>
          <p:cNvPr id="14" name="Picture 13"/>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698" t="8883" r="7010" b="7121"/>
          <a:stretch/>
        </p:blipFill>
        <p:spPr>
          <a:xfrm>
            <a:off x="10871027" y="40185"/>
            <a:ext cx="3657600" cy="742590"/>
          </a:xfrm>
          <a:prstGeom prst="rect">
            <a:avLst/>
          </a:prstGeom>
          <a:effectLst>
            <a:outerShdw blurRad="63500" sx="102000" sy="102000" algn="ctr" rotWithShape="0">
              <a:srgbClr val="CFEAF3">
                <a:alpha val="40000"/>
              </a:srgbClr>
            </a:outerShdw>
          </a:effectLst>
        </p:spPr>
      </p:pic>
    </p:spTree>
    <p:extLst>
      <p:ext uri="{BB962C8B-B14F-4D97-AF65-F5344CB8AC3E}">
        <p14:creationId xmlns:p14="http://schemas.microsoft.com/office/powerpoint/2010/main" val="2812350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grpSp>
        <p:nvGrpSpPr>
          <p:cNvPr id="16" name="Group 15"/>
          <p:cNvGrpSpPr/>
          <p:nvPr userDrawn="1"/>
        </p:nvGrpSpPr>
        <p:grpSpPr>
          <a:xfrm>
            <a:off x="0" y="0"/>
            <a:ext cx="10819283" cy="822960"/>
            <a:chOff x="1" y="0"/>
            <a:chExt cx="6807861" cy="685800"/>
          </a:xfrm>
        </p:grpSpPr>
        <p:sp>
          <p:nvSpPr>
            <p:cNvPr id="17" name="Rectangle 12"/>
            <p:cNvSpPr>
              <a:spLocks noChangeArrowheads="1"/>
            </p:cNvSpPr>
            <p:nvPr userDrawn="1"/>
          </p:nvSpPr>
          <p:spPr bwMode="gray">
            <a:xfrm>
              <a:off x="1" y="0"/>
              <a:ext cx="6705600" cy="685800"/>
            </a:xfrm>
            <a:prstGeom prst="rect">
              <a:avLst/>
            </a:prstGeom>
            <a:gradFill>
              <a:gsLst>
                <a:gs pos="26250">
                  <a:srgbClr val="00B9DE"/>
                </a:gs>
                <a:gs pos="100000">
                  <a:srgbClr val="008DA8"/>
                </a:gs>
                <a:gs pos="47000">
                  <a:srgbClr val="009DBC"/>
                </a:gs>
              </a:gsLst>
              <a:lin ang="0" scaled="1"/>
            </a:gradFill>
            <a:ln w="9525">
              <a:noFill/>
              <a:miter lim="800000"/>
              <a:headEnd/>
              <a:tailEnd/>
            </a:ln>
            <a:effectLst/>
          </p:spPr>
          <p:txBody>
            <a:bodyPr wrap="none" anchor="ctr"/>
            <a:lstStyle/>
            <a:p>
              <a:endParaRPr lang="en-US" sz="2160" dirty="0">
                <a:solidFill>
                  <a:srgbClr val="1D528D"/>
                </a:solidFill>
              </a:endParaRPr>
            </a:p>
          </p:txBody>
        </p:sp>
        <p:sp>
          <p:nvSpPr>
            <p:cNvPr id="18" name="Flowchart: Delay 17"/>
            <p:cNvSpPr/>
            <p:nvPr userDrawn="1"/>
          </p:nvSpPr>
          <p:spPr>
            <a:xfrm>
              <a:off x="6579262" y="0"/>
              <a:ext cx="228600" cy="685800"/>
            </a:xfrm>
            <a:prstGeom prst="flowChartDelay">
              <a:avLst/>
            </a:prstGeom>
            <a:solidFill>
              <a:srgbClr val="008DA8"/>
            </a:solidFill>
            <a:ln w="9525">
              <a:noFill/>
              <a:miter lim="800000"/>
              <a:headEnd/>
              <a:tailEnd/>
            </a:ln>
            <a:effectLst/>
          </p:spPr>
          <p:txBody>
            <a:bodyPr wrap="none" anchor="ctr"/>
            <a:lstStyle/>
            <a:p>
              <a:endParaRPr lang="en-US" sz="2160" dirty="0">
                <a:solidFill>
                  <a:srgbClr val="1D528D"/>
                </a:solidFill>
              </a:endParaRPr>
            </a:p>
          </p:txBody>
        </p:sp>
      </p:grpSp>
      <p:sp>
        <p:nvSpPr>
          <p:cNvPr id="7" name="Title 1"/>
          <p:cNvSpPr>
            <a:spLocks noGrp="1"/>
          </p:cNvSpPr>
          <p:nvPr userDrawn="1">
            <p:ph type="title"/>
          </p:nvPr>
        </p:nvSpPr>
        <p:spPr>
          <a:xfrm>
            <a:off x="2" y="141867"/>
            <a:ext cx="10707757" cy="491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lang="en-US" sz="2880" b="1"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lgn="l" eaLnBrk="0" fontAlgn="base" hangingPunct="0">
              <a:spcAft>
                <a:spcPct val="0"/>
              </a:spcAft>
            </a:pPr>
            <a:r>
              <a:rPr lang="en-US"/>
              <a:t>Click to edit Master title style</a:t>
            </a:r>
          </a:p>
        </p:txBody>
      </p:sp>
      <p:sp>
        <p:nvSpPr>
          <p:cNvPr id="8" name="Text Placeholder 8"/>
          <p:cNvSpPr>
            <a:spLocks noGrp="1"/>
          </p:cNvSpPr>
          <p:nvPr userDrawn="1">
            <p:ph type="body" sz="quarter" idx="13"/>
          </p:nvPr>
        </p:nvSpPr>
        <p:spPr>
          <a:xfrm>
            <a:off x="121920" y="1025722"/>
            <a:ext cx="14386560" cy="640080"/>
          </a:xfrm>
        </p:spPr>
        <p:txBody>
          <a:bodyPr>
            <a:normAutofit/>
          </a:bodyPr>
          <a:lstStyle>
            <a:lvl1pPr marL="0" indent="0">
              <a:buNone/>
              <a:defRPr sz="2880" b="1">
                <a:solidFill>
                  <a:srgbClr val="008DA8"/>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9" name="Text Placeholder 10"/>
          <p:cNvSpPr>
            <a:spLocks noGrp="1"/>
          </p:cNvSpPr>
          <p:nvPr userDrawn="1">
            <p:ph type="body" sz="quarter" idx="14"/>
          </p:nvPr>
        </p:nvSpPr>
        <p:spPr>
          <a:xfrm>
            <a:off x="558616" y="1796995"/>
            <a:ext cx="13672774" cy="5641231"/>
          </a:xfrm>
        </p:spPr>
        <p:txBody>
          <a:bodyPr>
            <a:normAutofit/>
          </a:bodyPr>
          <a:lstStyle>
            <a:lvl1pPr marL="280036" indent="-280036">
              <a:buFont typeface="Wingdings" pitchFamily="2" charset="2"/>
              <a:buChar char="Ø"/>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891540" indent="-342900">
              <a:buSzPct val="115000"/>
              <a:buFont typeface="Arial" pitchFamily="34" charset="0"/>
              <a:buChar char="•"/>
              <a:defRPr sz="216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371600" indent="-274320">
              <a:buSzPct val="95000"/>
              <a:buFont typeface="Courier New" pitchFamily="49" charset="0"/>
              <a:buChar char="o"/>
              <a:defRPr sz="192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a:defRPr sz="168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a:defRPr sz="168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userDrawn="1">
            <p:ph type="sldNum" sz="quarter" idx="12"/>
          </p:nvPr>
        </p:nvSpPr>
        <p:spPr>
          <a:xfrm>
            <a:off x="13938783" y="7830611"/>
            <a:ext cx="691619" cy="399011"/>
          </a:xfrm>
        </p:spPr>
        <p:txBody>
          <a:bodyPr/>
          <a:lstStyle>
            <a:lvl1pPr>
              <a:defRPr sz="960">
                <a:latin typeface="Arial" pitchFamily="34" charset="0"/>
                <a:cs typeface="Arial" pitchFamily="34" charset="0"/>
              </a:defRPr>
            </a:lvl1pPr>
          </a:lstStyle>
          <a:p>
            <a:fld id="{507ADD26-CCD8-43A2-B8AC-A5FEBF6EB699}" type="slidenum">
              <a:rPr lang="en-US" smtClean="0">
                <a:solidFill>
                  <a:prstClr val="black">
                    <a:tint val="75000"/>
                  </a:prstClr>
                </a:solidFill>
              </a:rPr>
              <a:pPr/>
              <a:t>‹#›</a:t>
            </a:fld>
            <a:endParaRPr lang="en-US" dirty="0">
              <a:solidFill>
                <a:prstClr val="black">
                  <a:tint val="75000"/>
                </a:prstClr>
              </a:solidFill>
            </a:endParaRPr>
          </a:p>
        </p:txBody>
      </p:sp>
      <p:sp>
        <p:nvSpPr>
          <p:cNvPr id="11" name="Footer Placeholder 9"/>
          <p:cNvSpPr>
            <a:spLocks noGrp="1"/>
          </p:cNvSpPr>
          <p:nvPr userDrawn="1">
            <p:ph type="ftr" sz="quarter" idx="15"/>
          </p:nvPr>
        </p:nvSpPr>
        <p:spPr>
          <a:xfrm>
            <a:off x="0" y="7830611"/>
            <a:ext cx="13898880" cy="399011"/>
          </a:xfrm>
        </p:spPr>
        <p:txBody>
          <a:bodyPr anchor="b"/>
          <a:lstStyle>
            <a:lvl1pPr algn="l">
              <a:defRPr sz="960">
                <a:latin typeface="Arial" pitchFamily="34" charset="0"/>
                <a:cs typeface="Arial" pitchFamily="34" charset="0"/>
              </a:defRPr>
            </a:lvl1pPr>
          </a:lstStyle>
          <a:p>
            <a:endParaRPr lang="en-US" dirty="0">
              <a:solidFill>
                <a:prstClr val="black">
                  <a:tint val="75000"/>
                </a:prstClr>
              </a:solidFill>
            </a:endParaRPr>
          </a:p>
        </p:txBody>
      </p:sp>
      <p:pic>
        <p:nvPicPr>
          <p:cNvPr id="14" name="Picture 13"/>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698" t="8883" r="7010" b="7121"/>
          <a:stretch/>
        </p:blipFill>
        <p:spPr>
          <a:xfrm>
            <a:off x="10871027" y="40185"/>
            <a:ext cx="3657600" cy="742590"/>
          </a:xfrm>
          <a:prstGeom prst="rect">
            <a:avLst/>
          </a:prstGeom>
          <a:effectLst>
            <a:outerShdw blurRad="63500" sx="102000" sy="102000" algn="ctr" rotWithShape="0">
              <a:srgbClr val="CFEAF3">
                <a:alpha val="40000"/>
              </a:srgbClr>
            </a:outerShdw>
          </a:effectLst>
        </p:spPr>
      </p:pic>
    </p:spTree>
    <p:extLst>
      <p:ext uri="{BB962C8B-B14F-4D97-AF65-F5344CB8AC3E}">
        <p14:creationId xmlns:p14="http://schemas.microsoft.com/office/powerpoint/2010/main" val="3657916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15B072-7FF4-4C48-85C0-007C8B50E5F2}" type="datetime1">
              <a:rPr lang="en-US" smtClean="0"/>
              <a:t>7/17/23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6E292A-9513-C445-AD13-4EA6FE44DAD0}" type="slidenum">
              <a:rPr lang="en-US" smtClean="0"/>
              <a:t>‹#›</a:t>
            </a:fld>
            <a:endParaRPr lang="en-US" dirty="0"/>
          </a:p>
        </p:txBody>
      </p:sp>
    </p:spTree>
    <p:extLst>
      <p:ext uri="{BB962C8B-B14F-4D97-AF65-F5344CB8AC3E}">
        <p14:creationId xmlns:p14="http://schemas.microsoft.com/office/powerpoint/2010/main" val="648537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E48815A-CE96-DB3A-413E-105F98EE3A11}"/>
              </a:ext>
            </a:extLst>
          </p:cNvPr>
          <p:cNvSpPr/>
          <p:nvPr userDrawn="1"/>
        </p:nvSpPr>
        <p:spPr>
          <a:xfrm>
            <a:off x="-342640" y="-533115"/>
            <a:ext cx="1682912" cy="1682912"/>
          </a:xfrm>
          <a:prstGeom prst="ellipse">
            <a:avLst/>
          </a:prstGeom>
          <a:solidFill>
            <a:srgbClr val="006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Oval 7">
            <a:extLst>
              <a:ext uri="{FF2B5EF4-FFF2-40B4-BE49-F238E27FC236}">
                <a16:creationId xmlns:a16="http://schemas.microsoft.com/office/drawing/2014/main" id="{062780E0-2427-8593-19FE-B79A1A04BC13}"/>
              </a:ext>
            </a:extLst>
          </p:cNvPr>
          <p:cNvSpPr/>
          <p:nvPr userDrawn="1"/>
        </p:nvSpPr>
        <p:spPr>
          <a:xfrm>
            <a:off x="527145" y="1149798"/>
            <a:ext cx="533144" cy="533144"/>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Oval 8">
            <a:extLst>
              <a:ext uri="{FF2B5EF4-FFF2-40B4-BE49-F238E27FC236}">
                <a16:creationId xmlns:a16="http://schemas.microsoft.com/office/drawing/2014/main" id="{633B58C0-3F9B-7A6B-07E8-50A7ED71346C}"/>
              </a:ext>
            </a:extLst>
          </p:cNvPr>
          <p:cNvSpPr/>
          <p:nvPr userDrawn="1"/>
        </p:nvSpPr>
        <p:spPr>
          <a:xfrm>
            <a:off x="1195893" y="1416369"/>
            <a:ext cx="288758" cy="28875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699171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BC84A4C7-1DC0-04CB-B55A-50E021DF063B}"/>
              </a:ext>
            </a:extLst>
          </p:cNvPr>
          <p:cNvSpPr/>
          <p:nvPr userDrawn="1"/>
        </p:nvSpPr>
        <p:spPr>
          <a:xfrm>
            <a:off x="-342640" y="-533115"/>
            <a:ext cx="1682912" cy="1682912"/>
          </a:xfrm>
          <a:prstGeom prst="ellipse">
            <a:avLst/>
          </a:prstGeom>
          <a:solidFill>
            <a:srgbClr val="006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a:extLst>
              <a:ext uri="{FF2B5EF4-FFF2-40B4-BE49-F238E27FC236}">
                <a16:creationId xmlns:a16="http://schemas.microsoft.com/office/drawing/2014/main" id="{ACE78D3F-7781-0674-134A-4A69EF2DE8EE}"/>
              </a:ext>
            </a:extLst>
          </p:cNvPr>
          <p:cNvSpPr/>
          <p:nvPr userDrawn="1"/>
        </p:nvSpPr>
        <p:spPr>
          <a:xfrm>
            <a:off x="527145" y="1149798"/>
            <a:ext cx="533144" cy="533144"/>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id="{D8E051B9-C98C-1316-A0CD-16D58CE02DB5}"/>
              </a:ext>
            </a:extLst>
          </p:cNvPr>
          <p:cNvSpPr/>
          <p:nvPr userDrawn="1"/>
        </p:nvSpPr>
        <p:spPr>
          <a:xfrm>
            <a:off x="1195893" y="1416369"/>
            <a:ext cx="288758" cy="28875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5">
            <a:extLst>
              <a:ext uri="{FF2B5EF4-FFF2-40B4-BE49-F238E27FC236}">
                <a16:creationId xmlns:a16="http://schemas.microsoft.com/office/drawing/2014/main" id="{E2558AE7-B8AB-22EF-DDC6-4613DBB7DB1F}"/>
              </a:ext>
            </a:extLst>
          </p:cNvPr>
          <p:cNvSpPr>
            <a:spLocks noGrp="1"/>
          </p:cNvSpPr>
          <p:nvPr>
            <p:ph type="sldNum" sz="quarter" idx="4"/>
          </p:nvPr>
        </p:nvSpPr>
        <p:spPr>
          <a:xfrm>
            <a:off x="11091004"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3E1870DB-ED7F-4F69-9059-BE64EA888331}" type="slidenum">
              <a:rPr lang="en-US" smtClean="0"/>
              <a:t>‹#›</a:t>
            </a:fld>
            <a:endParaRPr lang="en-US" dirty="0"/>
          </a:p>
        </p:txBody>
      </p:sp>
    </p:spTree>
    <p:extLst>
      <p:ext uri="{BB962C8B-B14F-4D97-AF65-F5344CB8AC3E}">
        <p14:creationId xmlns:p14="http://schemas.microsoft.com/office/powerpoint/2010/main" val="1547107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2B355F-9371-4A6E-9E07-EF0968A10FD9}" type="datetime1">
              <a:rPr lang="en-US" smtClean="0"/>
              <a:t>7/17/23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6E292A-9513-C445-AD13-4EA6FE44DAD0}" type="slidenum">
              <a:rPr lang="en-US" smtClean="0"/>
              <a:t>‹#›</a:t>
            </a:fld>
            <a:endParaRPr lang="en-US" dirty="0"/>
          </a:p>
        </p:txBody>
      </p:sp>
    </p:spTree>
    <p:extLst>
      <p:ext uri="{BB962C8B-B14F-4D97-AF65-F5344CB8AC3E}">
        <p14:creationId xmlns:p14="http://schemas.microsoft.com/office/powerpoint/2010/main" val="703802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D6BAB5-7ABA-465E-9370-3C0ED65E34B1}" type="datetime1">
              <a:rPr lang="en-US" smtClean="0"/>
              <a:t>7/17/23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6E292A-9513-C445-AD13-4EA6FE44DAD0}" type="slidenum">
              <a:rPr lang="en-US" smtClean="0"/>
              <a:t>‹#›</a:t>
            </a:fld>
            <a:endParaRPr lang="en-US" dirty="0"/>
          </a:p>
        </p:txBody>
      </p:sp>
    </p:spTree>
    <p:extLst>
      <p:ext uri="{BB962C8B-B14F-4D97-AF65-F5344CB8AC3E}">
        <p14:creationId xmlns:p14="http://schemas.microsoft.com/office/powerpoint/2010/main" val="160224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3AA730-112D-4F09-A306-7391D90F0E10}" type="datetime1">
              <a:rPr lang="en-US" smtClean="0"/>
              <a:t>7/17/23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C6E292A-9513-C445-AD13-4EA6FE44DAD0}" type="slidenum">
              <a:rPr lang="en-US" smtClean="0"/>
              <a:t>‹#›</a:t>
            </a:fld>
            <a:endParaRPr lang="en-US" dirty="0"/>
          </a:p>
        </p:txBody>
      </p:sp>
    </p:spTree>
    <p:extLst>
      <p:ext uri="{BB962C8B-B14F-4D97-AF65-F5344CB8AC3E}">
        <p14:creationId xmlns:p14="http://schemas.microsoft.com/office/powerpoint/2010/main" val="3126214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C334C8-1243-46CC-B133-11993B3162FF}" type="datetime1">
              <a:rPr lang="en-US" smtClean="0"/>
              <a:t>7/17/23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6E292A-9513-C445-AD13-4EA6FE44DAD0}" type="slidenum">
              <a:rPr lang="en-US" smtClean="0"/>
              <a:t>‹#›</a:t>
            </a:fld>
            <a:endParaRPr lang="en-US" dirty="0"/>
          </a:p>
        </p:txBody>
      </p:sp>
    </p:spTree>
    <p:extLst>
      <p:ext uri="{BB962C8B-B14F-4D97-AF65-F5344CB8AC3E}">
        <p14:creationId xmlns:p14="http://schemas.microsoft.com/office/powerpoint/2010/main" val="3481581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446435-D7A5-4BDF-9347-05A3341B9D65}" type="datetime1">
              <a:rPr lang="en-US" smtClean="0"/>
              <a:t>7/17/23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C6E292A-9513-C445-AD13-4EA6FE44DAD0}" type="slidenum">
              <a:rPr lang="en-US" smtClean="0"/>
              <a:t>‹#›</a:t>
            </a:fld>
            <a:endParaRPr lang="en-US" dirty="0"/>
          </a:p>
        </p:txBody>
      </p:sp>
      <p:cxnSp>
        <p:nvCxnSpPr>
          <p:cNvPr id="5" name="Straight Connector 4">
            <a:extLst>
              <a:ext uri="{FF2B5EF4-FFF2-40B4-BE49-F238E27FC236}">
                <a16:creationId xmlns:a16="http://schemas.microsoft.com/office/drawing/2014/main" id="{7A264E5C-D266-2A42-8F83-A65C356A9B16}"/>
              </a:ext>
            </a:extLst>
          </p:cNvPr>
          <p:cNvCxnSpPr>
            <a:cxnSpLocks/>
          </p:cNvCxnSpPr>
          <p:nvPr userDrawn="1"/>
        </p:nvCxnSpPr>
        <p:spPr>
          <a:xfrm>
            <a:off x="477353" y="1292671"/>
            <a:ext cx="10431947"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96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EEF92A-9D86-47FD-AB7A-09F41E09FB0A}" type="datetime1">
              <a:rPr lang="en-US" smtClean="0"/>
              <a:t>7/17/23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C6E292A-9513-C445-AD13-4EA6FE44DAD0}" type="slidenum">
              <a:rPr lang="en-US" smtClean="0"/>
              <a:t>‹#›</a:t>
            </a:fld>
            <a:endParaRPr lang="en-US" dirty="0"/>
          </a:p>
        </p:txBody>
      </p:sp>
    </p:spTree>
    <p:extLst>
      <p:ext uri="{BB962C8B-B14F-4D97-AF65-F5344CB8AC3E}">
        <p14:creationId xmlns:p14="http://schemas.microsoft.com/office/powerpoint/2010/main" val="250033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EEFB286-204D-4BC3-B827-7C625909DBA3}" type="datetime1">
              <a:rPr lang="en-US" smtClean="0"/>
              <a:t>7/17/23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1319310" y="7832165"/>
            <a:ext cx="3291840" cy="438150"/>
          </a:xfrm>
        </p:spPr>
        <p:txBody>
          <a:bodyPr/>
          <a:lstStyle/>
          <a:p>
            <a:fld id="{EC6E292A-9513-C445-AD13-4EA6FE44DAD0}" type="slidenum">
              <a:rPr lang="en-US" smtClean="0"/>
              <a:t>‹#›</a:t>
            </a:fld>
            <a:endParaRPr lang="en-US" dirty="0"/>
          </a:p>
        </p:txBody>
      </p:sp>
    </p:spTree>
    <p:extLst>
      <p:ext uri="{BB962C8B-B14F-4D97-AF65-F5344CB8AC3E}">
        <p14:creationId xmlns:p14="http://schemas.microsoft.com/office/powerpoint/2010/main" val="3201826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F3673B7D-9179-4775-A31A-D183B7F96E59}" type="datetime1">
              <a:rPr lang="en-US" smtClean="0"/>
              <a:t>7/17/23</a:t>
            </a:fld>
            <a:endParaRPr lang="en-US" dirty="0"/>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338560" y="7791450"/>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EC6E292A-9513-C445-AD13-4EA6FE44DAD0}" type="slidenum">
              <a:rPr lang="en-US" smtClean="0"/>
              <a:t>‹#›</a:t>
            </a:fld>
            <a:endParaRPr lang="en-US" dirty="0"/>
          </a:p>
        </p:txBody>
      </p:sp>
    </p:spTree>
    <p:extLst>
      <p:ext uri="{BB962C8B-B14F-4D97-AF65-F5344CB8AC3E}">
        <p14:creationId xmlns:p14="http://schemas.microsoft.com/office/powerpoint/2010/main" val="2916450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71" r:id="rId12"/>
    <p:sldLayoutId id="2147483674" r:id="rId13"/>
    <p:sldLayoutId id="2147483675" r:id="rId14"/>
    <p:sldLayoutId id="2147483676" r:id="rId15"/>
    <p:sldLayoutId id="2147483677" r:id="rId16"/>
    <p:sldLayoutId id="2147483678" r:id="rId17"/>
    <p:sldLayoutId id="2147483679" r:id="rId18"/>
    <p:sldLayoutId id="2147483681" r:id="rId19"/>
    <p:sldLayoutId id="2147483682" r:id="rId20"/>
    <p:sldLayoutId id="2147483683" r:id="rId21"/>
  </p:sldLayoutIdLs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50.svg"/><Relationship Id="rId11" Type="http://schemas.openxmlformats.org/officeDocument/2006/relationships/image" Target="../media/image53.png"/><Relationship Id="rId5" Type="http://schemas.openxmlformats.org/officeDocument/2006/relationships/image" Target="../media/image49.png"/><Relationship Id="rId10" Type="http://schemas.openxmlformats.org/officeDocument/2006/relationships/image" Target="../media/image15.png"/><Relationship Id="rId4" Type="http://schemas.openxmlformats.org/officeDocument/2006/relationships/image" Target="../media/image48.sv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 Id="rId4" Type="http://schemas.openxmlformats.org/officeDocument/2006/relationships/image" Target="../media/image59.svg"/></Relationships>
</file>

<file path=ppt/slides/_rels/slide16.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image" Target="../media/image6.emf"/><Relationship Id="rId1" Type="http://schemas.openxmlformats.org/officeDocument/2006/relationships/slideLayout" Target="../slideLayouts/slideLayout8.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76.pn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0.png"/><Relationship Id="rId1" Type="http://schemas.openxmlformats.org/officeDocument/2006/relationships/slideLayout" Target="../slideLayouts/slideLayout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2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8.xml"/><Relationship Id="rId5" Type="http://schemas.openxmlformats.org/officeDocument/2006/relationships/image" Target="../media/image69.png"/><Relationship Id="rId4" Type="http://schemas.openxmlformats.org/officeDocument/2006/relationships/image" Target="../media/image86.jpeg"/></Relationships>
</file>

<file path=ppt/slides/_rels/slide2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2.png"/><Relationship Id="rId7" Type="http://schemas.openxmlformats.org/officeDocument/2006/relationships/image" Target="../media/image91.png"/><Relationship Id="rId2" Type="http://schemas.openxmlformats.org/officeDocument/2006/relationships/image" Target="../media/image87.png"/><Relationship Id="rId1" Type="http://schemas.openxmlformats.org/officeDocument/2006/relationships/slideLayout" Target="../slideLayouts/slideLayout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emf"/><Relationship Id="rId1" Type="http://schemas.openxmlformats.org/officeDocument/2006/relationships/slideLayout" Target="../slideLayouts/slideLayout20.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4.png"/><Relationship Id="rId7" Type="http://schemas.openxmlformats.org/officeDocument/2006/relationships/image" Target="../media/image36.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18.png"/><Relationship Id="rId5" Type="http://schemas.openxmlformats.org/officeDocument/2006/relationships/image" Target="../media/image34.svg"/><Relationship Id="rId10" Type="http://schemas.openxmlformats.org/officeDocument/2006/relationships/image" Target="../media/image19.png"/><Relationship Id="rId4" Type="http://schemas.openxmlformats.org/officeDocument/2006/relationships/image" Target="../media/image33.png"/><Relationship Id="rId9" Type="http://schemas.openxmlformats.org/officeDocument/2006/relationships/image" Target="../media/image38.sv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4.png"/><Relationship Id="rId7" Type="http://schemas.openxmlformats.org/officeDocument/2006/relationships/image" Target="../media/image42.svg"/><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ax, vector graphics&#10;&#10;Description automatically generated">
            <a:extLst>
              <a:ext uri="{FF2B5EF4-FFF2-40B4-BE49-F238E27FC236}">
                <a16:creationId xmlns:a16="http://schemas.microsoft.com/office/drawing/2014/main" id="{CA82E427-5840-BDCA-54F3-D85F6EFB87A1}"/>
              </a:ext>
            </a:extLst>
          </p:cNvPr>
          <p:cNvPicPr>
            <a:picLocks noChangeAspect="1"/>
          </p:cNvPicPr>
          <p:nvPr/>
        </p:nvPicPr>
        <p:blipFill>
          <a:blip r:embed="rId3"/>
          <a:stretch>
            <a:fillRect/>
          </a:stretch>
        </p:blipFill>
        <p:spPr>
          <a:xfrm>
            <a:off x="-19103" y="5357"/>
            <a:ext cx="14649503" cy="8218885"/>
          </a:xfrm>
          <a:prstGeom prst="rect">
            <a:avLst/>
          </a:prstGeom>
        </p:spPr>
      </p:pic>
      <p:sp>
        <p:nvSpPr>
          <p:cNvPr id="5" name="TextBox 4">
            <a:extLst>
              <a:ext uri="{FF2B5EF4-FFF2-40B4-BE49-F238E27FC236}">
                <a16:creationId xmlns:a16="http://schemas.microsoft.com/office/drawing/2014/main" id="{699861F8-3821-6040-853D-2A891E993D30}"/>
              </a:ext>
            </a:extLst>
          </p:cNvPr>
          <p:cNvSpPr txBox="1"/>
          <p:nvPr/>
        </p:nvSpPr>
        <p:spPr>
          <a:xfrm>
            <a:off x="6627852" y="2482578"/>
            <a:ext cx="8021650" cy="2308324"/>
          </a:xfrm>
          <a:prstGeom prst="rect">
            <a:avLst/>
          </a:prstGeom>
          <a:noFill/>
        </p:spPr>
        <p:txBody>
          <a:bodyPr wrap="square" rtlCol="0">
            <a:spAutoFit/>
          </a:bodyPr>
          <a:lstStyle/>
          <a:p>
            <a:pPr algn="ctr" fontAlgn="base"/>
            <a:r>
              <a:rPr lang="en-US" sz="4800" i="0" u="none" strike="noStrike" dirty="0">
                <a:solidFill>
                  <a:srgbClr val="006FBA"/>
                </a:solidFill>
                <a:effectLst/>
                <a:latin typeface="mr-eaves-xl-modern"/>
              </a:rPr>
              <a:t>We make medical equipment rental simple and facility hygiene better.</a:t>
            </a:r>
          </a:p>
        </p:txBody>
      </p:sp>
      <p:sp>
        <p:nvSpPr>
          <p:cNvPr id="2" name="TextBox 1">
            <a:extLst>
              <a:ext uri="{FF2B5EF4-FFF2-40B4-BE49-F238E27FC236}">
                <a16:creationId xmlns:a16="http://schemas.microsoft.com/office/drawing/2014/main" id="{00216C11-F44F-9A86-C654-69D6F9CFC0B0}"/>
              </a:ext>
            </a:extLst>
          </p:cNvPr>
          <p:cNvSpPr txBox="1"/>
          <p:nvPr/>
        </p:nvSpPr>
        <p:spPr>
          <a:xfrm>
            <a:off x="7562430" y="2044874"/>
            <a:ext cx="6152494" cy="523220"/>
          </a:xfrm>
          <a:prstGeom prst="rect">
            <a:avLst/>
          </a:prstGeom>
          <a:noFill/>
        </p:spPr>
        <p:txBody>
          <a:bodyPr wrap="square" rtlCol="0">
            <a:spAutoFit/>
          </a:bodyPr>
          <a:lstStyle/>
          <a:p>
            <a:pPr algn="ctr"/>
            <a:r>
              <a:rPr lang="en-US" sz="2800" b="1" dirty="0">
                <a:solidFill>
                  <a:srgbClr val="2E9E46"/>
                </a:solidFill>
                <a:latin typeface="Calibri" panose="020F0502020204030204" pitchFamily="34" charset="0"/>
                <a:cs typeface="Calibri" panose="020F0502020204030204" pitchFamily="34" charset="0"/>
              </a:rPr>
              <a:t>We Keep Healthcare Healthy™</a:t>
            </a:r>
          </a:p>
        </p:txBody>
      </p:sp>
      <p:pic>
        <p:nvPicPr>
          <p:cNvPr id="9" name="Picture 8" descr="A picture containing person, outdoor&#10;&#10;Description automatically generated">
            <a:extLst>
              <a:ext uri="{FF2B5EF4-FFF2-40B4-BE49-F238E27FC236}">
                <a16:creationId xmlns:a16="http://schemas.microsoft.com/office/drawing/2014/main" id="{A856A52C-0FB8-EA03-0D13-49C027584BD6}"/>
              </a:ext>
            </a:extLst>
          </p:cNvPr>
          <p:cNvPicPr>
            <a:picLocks/>
          </p:cNvPicPr>
          <p:nvPr/>
        </p:nvPicPr>
        <p:blipFill rotWithShape="1">
          <a:blip r:embed="rId4"/>
          <a:srcRect l="16674" t="2880" r="33142" b="21661"/>
          <a:stretch/>
        </p:blipFill>
        <p:spPr>
          <a:xfrm>
            <a:off x="-896985" y="1183729"/>
            <a:ext cx="7893780" cy="7897728"/>
          </a:xfrm>
          <a:prstGeom prst="ellipse">
            <a:avLst/>
          </a:prstGeom>
        </p:spPr>
      </p:pic>
      <p:sp>
        <p:nvSpPr>
          <p:cNvPr id="11" name="Oval 10">
            <a:extLst>
              <a:ext uri="{FF2B5EF4-FFF2-40B4-BE49-F238E27FC236}">
                <a16:creationId xmlns:a16="http://schemas.microsoft.com/office/drawing/2014/main" id="{CB4A4911-8F0B-B35C-3F23-07ECB195772C}"/>
              </a:ext>
            </a:extLst>
          </p:cNvPr>
          <p:cNvSpPr/>
          <p:nvPr/>
        </p:nvSpPr>
        <p:spPr>
          <a:xfrm>
            <a:off x="5006323" y="790974"/>
            <a:ext cx="804794" cy="785509"/>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9E60E8F4-4F72-B47E-BC87-23394F277AE8}"/>
              </a:ext>
            </a:extLst>
          </p:cNvPr>
          <p:cNvSpPr/>
          <p:nvPr/>
        </p:nvSpPr>
        <p:spPr>
          <a:xfrm>
            <a:off x="5934064" y="1309911"/>
            <a:ext cx="295942" cy="288850"/>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clipart, silhouette&#10;&#10;Description automatically generated">
            <a:extLst>
              <a:ext uri="{FF2B5EF4-FFF2-40B4-BE49-F238E27FC236}">
                <a16:creationId xmlns:a16="http://schemas.microsoft.com/office/drawing/2014/main" id="{BFF47707-5A2E-A82E-1972-BD089D787A1F}"/>
              </a:ext>
            </a:extLst>
          </p:cNvPr>
          <p:cNvPicPr>
            <a:picLocks noChangeAspect="1"/>
          </p:cNvPicPr>
          <p:nvPr/>
        </p:nvPicPr>
        <p:blipFill>
          <a:blip r:embed="rId5"/>
          <a:stretch>
            <a:fillRect/>
          </a:stretch>
        </p:blipFill>
        <p:spPr>
          <a:xfrm>
            <a:off x="7633607" y="4920825"/>
            <a:ext cx="990600" cy="762000"/>
          </a:xfrm>
          <a:prstGeom prst="rect">
            <a:avLst/>
          </a:prstGeom>
        </p:spPr>
      </p:pic>
      <p:pic>
        <p:nvPicPr>
          <p:cNvPr id="15" name="Picture 14" descr="A screenshot of a video game&#10;&#10;Description automatically generated with medium confidence">
            <a:extLst>
              <a:ext uri="{FF2B5EF4-FFF2-40B4-BE49-F238E27FC236}">
                <a16:creationId xmlns:a16="http://schemas.microsoft.com/office/drawing/2014/main" id="{E0B8FD45-23F6-A405-AD66-A1944D1185D5}"/>
              </a:ext>
            </a:extLst>
          </p:cNvPr>
          <p:cNvPicPr>
            <a:picLocks noChangeAspect="1"/>
          </p:cNvPicPr>
          <p:nvPr/>
        </p:nvPicPr>
        <p:blipFill>
          <a:blip r:embed="rId6"/>
          <a:stretch>
            <a:fillRect/>
          </a:stretch>
        </p:blipFill>
        <p:spPr>
          <a:xfrm>
            <a:off x="8438933" y="5518541"/>
            <a:ext cx="4559300" cy="812800"/>
          </a:xfrm>
          <a:prstGeom prst="rect">
            <a:avLst/>
          </a:prstGeom>
        </p:spPr>
      </p:pic>
    </p:spTree>
    <p:extLst>
      <p:ext uri="{BB962C8B-B14F-4D97-AF65-F5344CB8AC3E}">
        <p14:creationId xmlns:p14="http://schemas.microsoft.com/office/powerpoint/2010/main" val="2499291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9A9C021-A5D0-8F44-9570-D1EB45619A01}"/>
              </a:ext>
            </a:extLst>
          </p:cNvPr>
          <p:cNvSpPr/>
          <p:nvPr/>
        </p:nvSpPr>
        <p:spPr>
          <a:xfrm>
            <a:off x="-342641" y="-533115"/>
            <a:ext cx="1682912" cy="1682912"/>
          </a:xfrm>
          <a:prstGeom prst="ellipse">
            <a:avLst/>
          </a:prstGeom>
          <a:solidFill>
            <a:srgbClr val="006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D0000012-5463-D24C-B863-E24F392D6E1F}"/>
              </a:ext>
            </a:extLst>
          </p:cNvPr>
          <p:cNvSpPr/>
          <p:nvPr/>
        </p:nvSpPr>
        <p:spPr>
          <a:xfrm>
            <a:off x="527144" y="1149797"/>
            <a:ext cx="533144" cy="533144"/>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CF65CC47-4212-1B40-A211-54DEE7533B7A}"/>
              </a:ext>
            </a:extLst>
          </p:cNvPr>
          <p:cNvSpPr/>
          <p:nvPr/>
        </p:nvSpPr>
        <p:spPr>
          <a:xfrm>
            <a:off x="1195892" y="1416369"/>
            <a:ext cx="288758" cy="28875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2B32C1-4AEA-8B4F-A024-06B31A7D2D87}"/>
              </a:ext>
            </a:extLst>
          </p:cNvPr>
          <p:cNvSpPr/>
          <p:nvPr/>
        </p:nvSpPr>
        <p:spPr>
          <a:xfrm>
            <a:off x="6950224" y="994383"/>
            <a:ext cx="6428010" cy="843972"/>
          </a:xfrm>
          <a:prstGeom prst="rect">
            <a:avLst/>
          </a:prstGeom>
        </p:spPr>
        <p:txBody>
          <a:bodyPr wrap="square">
            <a:spAutoFit/>
          </a:bodyPr>
          <a:lstStyle/>
          <a:p>
            <a:r>
              <a:rPr lang="en-US" sz="4800" dirty="0">
                <a:solidFill>
                  <a:srgbClr val="016FBA"/>
                </a:solidFill>
                <a:latin typeface="Calibri" panose="020F0502020204030204" pitchFamily="34" charset="0"/>
                <a:cs typeface="Calibri" panose="020F0502020204030204" pitchFamily="34" charset="0"/>
              </a:rPr>
              <a:t>Medical Oxygen Therapy</a:t>
            </a:r>
          </a:p>
        </p:txBody>
      </p:sp>
      <p:sp>
        <p:nvSpPr>
          <p:cNvPr id="11" name="TextBox 10">
            <a:extLst>
              <a:ext uri="{FF2B5EF4-FFF2-40B4-BE49-F238E27FC236}">
                <a16:creationId xmlns:a16="http://schemas.microsoft.com/office/drawing/2014/main" id="{7CF91452-F222-8D7C-41EC-9C6CEAA52F0E}"/>
              </a:ext>
            </a:extLst>
          </p:cNvPr>
          <p:cNvSpPr txBox="1"/>
          <p:nvPr/>
        </p:nvSpPr>
        <p:spPr>
          <a:xfrm>
            <a:off x="7001024" y="3141502"/>
            <a:ext cx="6250210" cy="1754326"/>
          </a:xfrm>
          <a:prstGeom prst="rect">
            <a:avLst/>
          </a:prstGeom>
          <a:noFill/>
        </p:spPr>
        <p:txBody>
          <a:bodyPr wrap="square" rtlCol="0">
            <a:spAutoFit/>
          </a:bodyPr>
          <a:lstStyle/>
          <a:p>
            <a:pPr>
              <a:spcAft>
                <a:spcPts val="1200"/>
              </a:spcAft>
            </a:pPr>
            <a:r>
              <a:rPr lang="en-US" dirty="0">
                <a:solidFill>
                  <a:srgbClr val="878B8F"/>
                </a:solidFill>
                <a:latin typeface="Calibri" panose="020F0502020204030204" pitchFamily="34" charset="0"/>
                <a:cs typeface="Calibri" panose="020F0502020204030204" pitchFamily="34" charset="0"/>
              </a:rPr>
              <a:t>Remove the headache associated with providing oxygen for your residents. We make oxygen rental and refill simple and easy with one predictable daily rate and PPD or per tank pricing options. If you are looking for oxygen tank rental for short or long-term use, we offer cylinders of various sizes to meet your needs for a flat, predictable monthly fee or per diem.</a:t>
            </a:r>
            <a:endParaRPr lang="en-US" sz="3200" dirty="0">
              <a:solidFill>
                <a:srgbClr val="878B8F"/>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8B88EAE-FC2B-811D-C7B0-2E9E513873B3}"/>
              </a:ext>
            </a:extLst>
          </p:cNvPr>
          <p:cNvSpPr txBox="1"/>
          <p:nvPr/>
        </p:nvSpPr>
        <p:spPr>
          <a:xfrm>
            <a:off x="7001024" y="2012875"/>
            <a:ext cx="5891936" cy="954107"/>
          </a:xfrm>
          <a:prstGeom prst="rect">
            <a:avLst/>
          </a:prstGeom>
          <a:noFill/>
        </p:spPr>
        <p:txBody>
          <a:bodyPr wrap="square" rtlCol="0">
            <a:spAutoFit/>
          </a:bodyPr>
          <a:lstStyle/>
          <a:p>
            <a:r>
              <a:rPr lang="en-US" sz="2800" b="1" dirty="0">
                <a:solidFill>
                  <a:srgbClr val="2E9E46"/>
                </a:solidFill>
                <a:latin typeface="Calibri" panose="020F0502020204030204" pitchFamily="34" charset="0"/>
                <a:cs typeface="Calibri" panose="020F0502020204030204" pitchFamily="34" charset="0"/>
              </a:rPr>
              <a:t>We make oxygen rental and refill simple and easy.</a:t>
            </a:r>
          </a:p>
        </p:txBody>
      </p:sp>
      <p:pic>
        <p:nvPicPr>
          <p:cNvPr id="8" name="Picture 7">
            <a:extLst>
              <a:ext uri="{FF2B5EF4-FFF2-40B4-BE49-F238E27FC236}">
                <a16:creationId xmlns:a16="http://schemas.microsoft.com/office/drawing/2014/main" id="{F6A3A5ED-B7AB-639E-79A6-4FD6D34EEBBD}"/>
              </a:ext>
            </a:extLst>
          </p:cNvPr>
          <p:cNvPicPr>
            <a:picLocks noChangeAspect="1"/>
          </p:cNvPicPr>
          <p:nvPr/>
        </p:nvPicPr>
        <p:blipFill>
          <a:blip r:embed="rId2"/>
          <a:stretch>
            <a:fillRect/>
          </a:stretch>
        </p:blipFill>
        <p:spPr>
          <a:xfrm>
            <a:off x="1945632" y="994383"/>
            <a:ext cx="4619017" cy="4619017"/>
          </a:xfrm>
          <a:prstGeom prst="rect">
            <a:avLst/>
          </a:prstGeom>
        </p:spPr>
      </p:pic>
      <p:sp>
        <p:nvSpPr>
          <p:cNvPr id="6" name="TextBox 5">
            <a:extLst>
              <a:ext uri="{FF2B5EF4-FFF2-40B4-BE49-F238E27FC236}">
                <a16:creationId xmlns:a16="http://schemas.microsoft.com/office/drawing/2014/main" id="{F3D5DD24-66C3-E76D-85CE-2B46E4968C7D}"/>
              </a:ext>
            </a:extLst>
          </p:cNvPr>
          <p:cNvSpPr txBox="1"/>
          <p:nvPr/>
        </p:nvSpPr>
        <p:spPr>
          <a:xfrm>
            <a:off x="7001024" y="4997575"/>
            <a:ext cx="6250210" cy="2554545"/>
          </a:xfrm>
          <a:prstGeom prst="rect">
            <a:avLst/>
          </a:prstGeom>
          <a:noFill/>
        </p:spPr>
        <p:txBody>
          <a:bodyPr wrap="square" rtlCol="0">
            <a:spAutoFit/>
          </a:bodyPr>
          <a:lstStyle/>
          <a:p>
            <a:pPr marL="285750" indent="-285750">
              <a:spcAft>
                <a:spcPts val="1200"/>
              </a:spcAft>
              <a:buFont typeface="Wingdings" pitchFamily="2" charset="2"/>
              <a:buChar char="ü"/>
            </a:pPr>
            <a:r>
              <a:rPr lang="en-US" sz="2000" dirty="0">
                <a:solidFill>
                  <a:srgbClr val="016FBA"/>
                </a:solidFill>
                <a:latin typeface="Calibri" panose="020F0502020204030204" pitchFamily="34" charset="0"/>
                <a:cs typeface="Calibri" panose="020F0502020204030204" pitchFamily="34" charset="0"/>
              </a:rPr>
              <a:t>Scheduled deliveries: weekly, bi-weekly, or monthly.</a:t>
            </a:r>
          </a:p>
          <a:p>
            <a:pPr marL="285750" indent="-285750">
              <a:spcAft>
                <a:spcPts val="1200"/>
              </a:spcAft>
              <a:buFont typeface="Wingdings" pitchFamily="2" charset="2"/>
              <a:buChar char="ü"/>
            </a:pPr>
            <a:r>
              <a:rPr lang="en-US" sz="2000" dirty="0">
                <a:solidFill>
                  <a:srgbClr val="016FBA"/>
                </a:solidFill>
                <a:latin typeface="Calibri" panose="020F0502020204030204" pitchFamily="34" charset="0"/>
                <a:cs typeface="Calibri" panose="020F0502020204030204" pitchFamily="34" charset="0"/>
              </a:rPr>
              <a:t>Faster delivery for emergency orders.</a:t>
            </a:r>
          </a:p>
          <a:p>
            <a:pPr marL="285750" indent="-285750">
              <a:spcAft>
                <a:spcPts val="1200"/>
              </a:spcAft>
              <a:buFont typeface="Wingdings" pitchFamily="2" charset="2"/>
              <a:buChar char="ü"/>
            </a:pPr>
            <a:r>
              <a:rPr lang="en-US" sz="2000" dirty="0">
                <a:solidFill>
                  <a:srgbClr val="016FBA"/>
                </a:solidFill>
                <a:latin typeface="Calibri" panose="020F0502020204030204" pitchFamily="34" charset="0"/>
                <a:cs typeface="Calibri" panose="020F0502020204030204" pitchFamily="34" charset="0"/>
              </a:rPr>
              <a:t>Set-up and stored in designated area.</a:t>
            </a:r>
          </a:p>
          <a:p>
            <a:pPr marL="285750" indent="-285750">
              <a:spcAft>
                <a:spcPts val="1200"/>
              </a:spcAft>
              <a:buFont typeface="Wingdings" pitchFamily="2" charset="2"/>
              <a:buChar char="ü"/>
            </a:pPr>
            <a:r>
              <a:rPr lang="en-US" sz="2000" dirty="0">
                <a:solidFill>
                  <a:srgbClr val="016FBA"/>
                </a:solidFill>
                <a:latin typeface="Calibri" panose="020F0502020204030204" pitchFamily="34" charset="0"/>
                <a:cs typeface="Calibri" panose="020F0502020204030204" pitchFamily="34" charset="0"/>
              </a:rPr>
              <a:t>Empty tanks picked up with full tank delivery</a:t>
            </a:r>
          </a:p>
          <a:p>
            <a:pPr marL="285750" indent="-285750">
              <a:spcAft>
                <a:spcPts val="1200"/>
              </a:spcAft>
              <a:buFont typeface="Wingdings" pitchFamily="2" charset="2"/>
              <a:buChar char="ü"/>
            </a:pPr>
            <a:r>
              <a:rPr lang="en-US" sz="2000" dirty="0">
                <a:solidFill>
                  <a:srgbClr val="016FBA"/>
                </a:solidFill>
                <a:latin typeface="Calibri" panose="020F0502020204030204" pitchFamily="34" charset="0"/>
                <a:cs typeface="Calibri" panose="020F0502020204030204" pitchFamily="34" charset="0"/>
              </a:rPr>
              <a:t>No hidden fees such as weekend delivery fees or HAZMAT fees.</a:t>
            </a:r>
          </a:p>
        </p:txBody>
      </p:sp>
      <p:pic>
        <p:nvPicPr>
          <p:cNvPr id="9" name="Picture 8">
            <a:extLst>
              <a:ext uri="{FF2B5EF4-FFF2-40B4-BE49-F238E27FC236}">
                <a16:creationId xmlns:a16="http://schemas.microsoft.com/office/drawing/2014/main" id="{70A72DA8-7B57-7C46-AEE2-780FB958432F}"/>
              </a:ext>
            </a:extLst>
          </p:cNvPr>
          <p:cNvPicPr>
            <a:picLocks noChangeAspect="1"/>
          </p:cNvPicPr>
          <p:nvPr/>
        </p:nvPicPr>
        <p:blipFill>
          <a:blip r:embed="rId3"/>
          <a:stretch>
            <a:fillRect/>
          </a:stretch>
        </p:blipFill>
        <p:spPr>
          <a:xfrm>
            <a:off x="13183452" y="113026"/>
            <a:ext cx="1301175" cy="1303343"/>
          </a:xfrm>
          <a:prstGeom prst="rect">
            <a:avLst/>
          </a:prstGeom>
        </p:spPr>
      </p:pic>
    </p:spTree>
    <p:extLst>
      <p:ext uri="{BB962C8B-B14F-4D97-AF65-F5344CB8AC3E}">
        <p14:creationId xmlns:p14="http://schemas.microsoft.com/office/powerpoint/2010/main" val="91225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9A9C021-A5D0-8F44-9570-D1EB45619A01}"/>
              </a:ext>
            </a:extLst>
          </p:cNvPr>
          <p:cNvSpPr/>
          <p:nvPr/>
        </p:nvSpPr>
        <p:spPr>
          <a:xfrm>
            <a:off x="-342641" y="-533115"/>
            <a:ext cx="1682912" cy="1682912"/>
          </a:xfrm>
          <a:prstGeom prst="ellipse">
            <a:avLst/>
          </a:prstGeom>
          <a:solidFill>
            <a:srgbClr val="006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D0000012-5463-D24C-B863-E24F392D6E1F}"/>
              </a:ext>
            </a:extLst>
          </p:cNvPr>
          <p:cNvSpPr/>
          <p:nvPr/>
        </p:nvSpPr>
        <p:spPr>
          <a:xfrm>
            <a:off x="527144" y="1149797"/>
            <a:ext cx="533144" cy="533144"/>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CF65CC47-4212-1B40-A211-54DEE7533B7A}"/>
              </a:ext>
            </a:extLst>
          </p:cNvPr>
          <p:cNvSpPr/>
          <p:nvPr/>
        </p:nvSpPr>
        <p:spPr>
          <a:xfrm>
            <a:off x="1195892" y="1416369"/>
            <a:ext cx="288758" cy="28875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2B32C1-4AEA-8B4F-A024-06B31A7D2D87}"/>
              </a:ext>
            </a:extLst>
          </p:cNvPr>
          <p:cNvSpPr/>
          <p:nvPr/>
        </p:nvSpPr>
        <p:spPr>
          <a:xfrm>
            <a:off x="6950224" y="1149797"/>
            <a:ext cx="6428010" cy="1569660"/>
          </a:xfrm>
          <a:prstGeom prst="rect">
            <a:avLst/>
          </a:prstGeom>
        </p:spPr>
        <p:txBody>
          <a:bodyPr wrap="square">
            <a:spAutoFit/>
          </a:bodyPr>
          <a:lstStyle/>
          <a:p>
            <a:r>
              <a:rPr lang="en-US" sz="4800" dirty="0">
                <a:solidFill>
                  <a:srgbClr val="016FBA"/>
                </a:solidFill>
                <a:latin typeface="Calibri" panose="020F0502020204030204" pitchFamily="34" charset="0"/>
                <a:cs typeface="Calibri" panose="020F0502020204030204" pitchFamily="34" charset="0"/>
              </a:rPr>
              <a:t>Negative Pressure Wound Therapy (NPWT)</a:t>
            </a:r>
          </a:p>
        </p:txBody>
      </p:sp>
      <p:sp>
        <p:nvSpPr>
          <p:cNvPr id="11" name="TextBox 10">
            <a:extLst>
              <a:ext uri="{FF2B5EF4-FFF2-40B4-BE49-F238E27FC236}">
                <a16:creationId xmlns:a16="http://schemas.microsoft.com/office/drawing/2014/main" id="{7CF91452-F222-8D7C-41EC-9C6CEAA52F0E}"/>
              </a:ext>
            </a:extLst>
          </p:cNvPr>
          <p:cNvSpPr txBox="1"/>
          <p:nvPr/>
        </p:nvSpPr>
        <p:spPr>
          <a:xfrm>
            <a:off x="7001024" y="3335009"/>
            <a:ext cx="6250210" cy="1477328"/>
          </a:xfrm>
          <a:prstGeom prst="rect">
            <a:avLst/>
          </a:prstGeom>
          <a:noFill/>
        </p:spPr>
        <p:txBody>
          <a:bodyPr wrap="square" rtlCol="0">
            <a:spAutoFit/>
          </a:bodyPr>
          <a:lstStyle/>
          <a:p>
            <a:pPr>
              <a:spcAft>
                <a:spcPts val="1200"/>
              </a:spcAft>
            </a:pPr>
            <a:r>
              <a:rPr lang="en-US" dirty="0">
                <a:solidFill>
                  <a:srgbClr val="878B8F"/>
                </a:solidFill>
                <a:latin typeface="Calibri" panose="020F0502020204030204" pitchFamily="34" charset="0"/>
                <a:cs typeface="Calibri" panose="020F0502020204030204" pitchFamily="34" charset="0"/>
              </a:rPr>
              <a:t>Accelerate healing with leading negative pressure wound therapy technology, best-in-class wound care supplies, industry-leading sleeping surfaces, and therapeutic seating solutions. Wound management is made simple through our bundled rental and supplies program at a predictable daily rate.</a:t>
            </a:r>
            <a:endParaRPr lang="en-US" sz="3200" dirty="0">
              <a:solidFill>
                <a:srgbClr val="878B8F"/>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8B88EAE-FC2B-811D-C7B0-2E9E513873B3}"/>
              </a:ext>
            </a:extLst>
          </p:cNvPr>
          <p:cNvSpPr txBox="1"/>
          <p:nvPr/>
        </p:nvSpPr>
        <p:spPr>
          <a:xfrm>
            <a:off x="7001024" y="2719457"/>
            <a:ext cx="5891936" cy="523220"/>
          </a:xfrm>
          <a:prstGeom prst="rect">
            <a:avLst/>
          </a:prstGeom>
          <a:noFill/>
        </p:spPr>
        <p:txBody>
          <a:bodyPr wrap="square" rtlCol="0">
            <a:spAutoFit/>
          </a:bodyPr>
          <a:lstStyle/>
          <a:p>
            <a:r>
              <a:rPr lang="en-US" sz="2800" b="1" dirty="0">
                <a:solidFill>
                  <a:srgbClr val="2E9E46"/>
                </a:solidFill>
                <a:latin typeface="Calibri" panose="020F0502020204030204" pitchFamily="34" charset="0"/>
                <a:cs typeface="Calibri" panose="020F0502020204030204" pitchFamily="34" charset="0"/>
              </a:rPr>
              <a:t>Better wound care in less time.</a:t>
            </a:r>
          </a:p>
        </p:txBody>
      </p:sp>
      <p:pic>
        <p:nvPicPr>
          <p:cNvPr id="6" name="Picture 5">
            <a:extLst>
              <a:ext uri="{FF2B5EF4-FFF2-40B4-BE49-F238E27FC236}">
                <a16:creationId xmlns:a16="http://schemas.microsoft.com/office/drawing/2014/main" id="{6C19661B-D7FC-C9F0-51CE-D80DBC810DF3}"/>
              </a:ext>
            </a:extLst>
          </p:cNvPr>
          <p:cNvPicPr>
            <a:picLocks noChangeAspect="1"/>
          </p:cNvPicPr>
          <p:nvPr/>
        </p:nvPicPr>
        <p:blipFill>
          <a:blip r:embed="rId2"/>
          <a:stretch>
            <a:fillRect/>
          </a:stretch>
        </p:blipFill>
        <p:spPr>
          <a:xfrm>
            <a:off x="1737440" y="1035225"/>
            <a:ext cx="4957587" cy="4953000"/>
          </a:xfrm>
          <a:prstGeom prst="rect">
            <a:avLst/>
          </a:prstGeom>
        </p:spPr>
      </p:pic>
      <p:sp>
        <p:nvSpPr>
          <p:cNvPr id="9" name="TextBox 8">
            <a:extLst>
              <a:ext uri="{FF2B5EF4-FFF2-40B4-BE49-F238E27FC236}">
                <a16:creationId xmlns:a16="http://schemas.microsoft.com/office/drawing/2014/main" id="{3A6A792A-112E-26CF-77A3-2C32CB4A1056}"/>
              </a:ext>
            </a:extLst>
          </p:cNvPr>
          <p:cNvSpPr txBox="1"/>
          <p:nvPr/>
        </p:nvSpPr>
        <p:spPr>
          <a:xfrm>
            <a:off x="7001024" y="5038417"/>
            <a:ext cx="6250210" cy="2246769"/>
          </a:xfrm>
          <a:prstGeom prst="rect">
            <a:avLst/>
          </a:prstGeom>
          <a:noFill/>
        </p:spPr>
        <p:txBody>
          <a:bodyPr wrap="square" rtlCol="0">
            <a:spAutoFit/>
          </a:bodyPr>
          <a:lstStyle/>
          <a:p>
            <a:pPr marL="285750" indent="-285750">
              <a:spcAft>
                <a:spcPts val="1200"/>
              </a:spcAft>
              <a:buFont typeface="Wingdings" pitchFamily="2" charset="2"/>
              <a:buChar char="ü"/>
            </a:pPr>
            <a:r>
              <a:rPr lang="en-US" sz="2000" dirty="0">
                <a:solidFill>
                  <a:srgbClr val="016FBA"/>
                </a:solidFill>
                <a:latin typeface="Calibri" panose="020F0502020204030204" pitchFamily="34" charset="0"/>
                <a:cs typeface="Calibri" panose="020F0502020204030204" pitchFamily="34" charset="0"/>
              </a:rPr>
              <a:t>Simple, transparent bundled solutions for one low rate.</a:t>
            </a:r>
          </a:p>
          <a:p>
            <a:pPr marL="285750" indent="-285750">
              <a:spcAft>
                <a:spcPts val="1200"/>
              </a:spcAft>
              <a:buFont typeface="Wingdings" pitchFamily="2" charset="2"/>
              <a:buChar char="ü"/>
            </a:pPr>
            <a:r>
              <a:rPr lang="en-US" sz="2000" dirty="0">
                <a:solidFill>
                  <a:srgbClr val="016FBA"/>
                </a:solidFill>
                <a:latin typeface="Calibri" panose="020F0502020204030204" pitchFamily="34" charset="0"/>
                <a:cs typeface="Calibri" panose="020F0502020204030204" pitchFamily="34" charset="0"/>
              </a:rPr>
              <a:t>Order supplies as needed – typically shipped same day.</a:t>
            </a:r>
          </a:p>
          <a:p>
            <a:pPr marL="285750" indent="-285750">
              <a:spcAft>
                <a:spcPts val="1200"/>
              </a:spcAft>
              <a:buFont typeface="Wingdings" pitchFamily="2" charset="2"/>
              <a:buChar char="ü"/>
            </a:pPr>
            <a:r>
              <a:rPr lang="en-US" sz="2000" dirty="0">
                <a:solidFill>
                  <a:srgbClr val="016FBA"/>
                </a:solidFill>
                <a:latin typeface="Calibri" panose="020F0502020204030204" pitchFamily="34" charset="0"/>
                <a:cs typeface="Calibri" panose="020F0502020204030204" pitchFamily="34" charset="0"/>
              </a:rPr>
              <a:t>Faster healing – better outcomes.</a:t>
            </a:r>
          </a:p>
          <a:p>
            <a:pPr marL="285750" indent="-285750">
              <a:spcAft>
                <a:spcPts val="1200"/>
              </a:spcAft>
              <a:buFont typeface="Wingdings" pitchFamily="2" charset="2"/>
              <a:buChar char="ü"/>
            </a:pPr>
            <a:r>
              <a:rPr lang="en-US" sz="2000" dirty="0">
                <a:solidFill>
                  <a:srgbClr val="016FBA"/>
                </a:solidFill>
                <a:latin typeface="Calibri" panose="020F0502020204030204" pitchFamily="34" charset="0"/>
                <a:cs typeface="Calibri" panose="020F0502020204030204" pitchFamily="34" charset="0"/>
              </a:rPr>
              <a:t>Decreases the chance of wound infections.</a:t>
            </a:r>
          </a:p>
          <a:p>
            <a:pPr marL="285750" indent="-285750">
              <a:spcAft>
                <a:spcPts val="1200"/>
              </a:spcAft>
              <a:buFont typeface="Wingdings" pitchFamily="2" charset="2"/>
              <a:buChar char="ü"/>
            </a:pPr>
            <a:r>
              <a:rPr lang="en-US" sz="2000" dirty="0">
                <a:solidFill>
                  <a:srgbClr val="016FBA"/>
                </a:solidFill>
                <a:latin typeface="Calibri" panose="020F0502020204030204" pitchFamily="34" charset="0"/>
                <a:cs typeface="Calibri" panose="020F0502020204030204" pitchFamily="34" charset="0"/>
              </a:rPr>
              <a:t>Shortens LOS.</a:t>
            </a:r>
          </a:p>
        </p:txBody>
      </p:sp>
      <p:pic>
        <p:nvPicPr>
          <p:cNvPr id="8" name="Picture 7" descr="Icon&#10;&#10;Description automatically generated">
            <a:extLst>
              <a:ext uri="{FF2B5EF4-FFF2-40B4-BE49-F238E27FC236}">
                <a16:creationId xmlns:a16="http://schemas.microsoft.com/office/drawing/2014/main" id="{13477F69-5F5A-A9D3-719A-FA58C5659750}"/>
              </a:ext>
            </a:extLst>
          </p:cNvPr>
          <p:cNvPicPr>
            <a:picLocks noChangeAspect="1"/>
          </p:cNvPicPr>
          <p:nvPr/>
        </p:nvPicPr>
        <p:blipFill>
          <a:blip r:embed="rId3"/>
          <a:stretch>
            <a:fillRect/>
          </a:stretch>
        </p:blipFill>
        <p:spPr>
          <a:xfrm>
            <a:off x="13110526" y="200671"/>
            <a:ext cx="1293733" cy="1098042"/>
          </a:xfrm>
          <a:prstGeom prst="rect">
            <a:avLst/>
          </a:prstGeom>
        </p:spPr>
      </p:pic>
    </p:spTree>
    <p:extLst>
      <p:ext uri="{BB962C8B-B14F-4D97-AF65-F5344CB8AC3E}">
        <p14:creationId xmlns:p14="http://schemas.microsoft.com/office/powerpoint/2010/main" val="989189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0E52BA-AA37-2D47-97A0-5E8727701725}"/>
              </a:ext>
            </a:extLst>
          </p:cNvPr>
          <p:cNvSpPr/>
          <p:nvPr/>
        </p:nvSpPr>
        <p:spPr>
          <a:xfrm>
            <a:off x="2040700" y="1300612"/>
            <a:ext cx="12484770" cy="861774"/>
          </a:xfrm>
          <a:prstGeom prst="rect">
            <a:avLst/>
          </a:prstGeom>
        </p:spPr>
        <p:txBody>
          <a:bodyPr wrap="square">
            <a:spAutoFit/>
          </a:bodyPr>
          <a:lstStyle/>
          <a:p>
            <a:r>
              <a:rPr lang="en-US" sz="5000" dirty="0">
                <a:solidFill>
                  <a:srgbClr val="016FBA"/>
                </a:solidFill>
              </a:rPr>
              <a:t>Partnering with the Best in Wound Therapy</a:t>
            </a:r>
          </a:p>
        </p:txBody>
      </p:sp>
      <p:sp>
        <p:nvSpPr>
          <p:cNvPr id="26" name="TextBox 5">
            <a:extLst>
              <a:ext uri="{FF2B5EF4-FFF2-40B4-BE49-F238E27FC236}">
                <a16:creationId xmlns:a16="http://schemas.microsoft.com/office/drawing/2014/main" id="{C155FA38-EEEC-A4C1-4520-921595AA38F3}"/>
              </a:ext>
            </a:extLst>
          </p:cNvPr>
          <p:cNvSpPr txBox="1">
            <a:spLocks noChangeArrowheads="1"/>
          </p:cNvSpPr>
          <p:nvPr/>
        </p:nvSpPr>
        <p:spPr bwMode="auto">
          <a:xfrm>
            <a:off x="517757" y="5598110"/>
            <a:ext cx="40324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1600" dirty="0" err="1">
                <a:solidFill>
                  <a:srgbClr val="808080"/>
                </a:solidFill>
                <a:latin typeface="Calibri" panose="020F0502020204030204" pitchFamily="34" charset="0"/>
                <a:cs typeface="Calibri" panose="020F0502020204030204" pitchFamily="34" charset="0"/>
              </a:rPr>
              <a:t>Restorix</a:t>
            </a:r>
            <a:r>
              <a:rPr lang="en-US" sz="1600" dirty="0">
                <a:solidFill>
                  <a:srgbClr val="808080"/>
                </a:solidFill>
                <a:latin typeface="Calibri" panose="020F0502020204030204" pitchFamily="34" charset="0"/>
                <a:cs typeface="Calibri" panose="020F0502020204030204" pitchFamily="34" charset="0"/>
              </a:rPr>
              <a:t> provides clinical oversight, managing NPWT utilization to increase outcomes and reduce costs. </a:t>
            </a:r>
            <a:r>
              <a:rPr lang="en-US" sz="1600" dirty="0" err="1">
                <a:solidFill>
                  <a:srgbClr val="808080"/>
                </a:solidFill>
                <a:latin typeface="Calibri" panose="020F0502020204030204" pitchFamily="34" charset="0"/>
                <a:cs typeface="Calibri" panose="020F0502020204030204" pitchFamily="34" charset="0"/>
              </a:rPr>
              <a:t>MasVida</a:t>
            </a:r>
            <a:r>
              <a:rPr lang="en-US" sz="1600" dirty="0">
                <a:solidFill>
                  <a:srgbClr val="808080"/>
                </a:solidFill>
                <a:latin typeface="Calibri" panose="020F0502020204030204" pitchFamily="34" charset="0"/>
                <a:cs typeface="Calibri" panose="020F0502020204030204" pitchFamily="34" charset="0"/>
              </a:rPr>
              <a:t> Health will act as the distributor and supplier of the NPWT pumps.</a:t>
            </a:r>
            <a:endParaRPr lang="en-US" altLang="ru-RU" sz="1600" dirty="0">
              <a:solidFill>
                <a:srgbClr val="808080"/>
              </a:solidFill>
              <a:latin typeface="Calibri" panose="020F0502020204030204" pitchFamily="34" charset="0"/>
              <a:cs typeface="Calibri" panose="020F0502020204030204" pitchFamily="34" charset="0"/>
            </a:endParaRPr>
          </a:p>
        </p:txBody>
      </p:sp>
      <p:sp>
        <p:nvSpPr>
          <p:cNvPr id="27" name="TextBox 5">
            <a:extLst>
              <a:ext uri="{FF2B5EF4-FFF2-40B4-BE49-F238E27FC236}">
                <a16:creationId xmlns:a16="http://schemas.microsoft.com/office/drawing/2014/main" id="{0B751856-05BD-C187-2F46-02A5BA155751}"/>
              </a:ext>
            </a:extLst>
          </p:cNvPr>
          <p:cNvSpPr txBox="1">
            <a:spLocks noChangeArrowheads="1"/>
          </p:cNvSpPr>
          <p:nvPr/>
        </p:nvSpPr>
        <p:spPr bwMode="auto">
          <a:xfrm>
            <a:off x="5375501" y="5598110"/>
            <a:ext cx="394116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1600" dirty="0">
                <a:solidFill>
                  <a:srgbClr val="808080"/>
                </a:solidFill>
                <a:latin typeface="Calibri" panose="020F0502020204030204" pitchFamily="34" charset="0"/>
                <a:cs typeface="Calibri" panose="020F0502020204030204" pitchFamily="34" charset="0"/>
              </a:rPr>
              <a:t>NPWT systems allow patients to be discharged from the hospital with the NPWT pump, strengthening the partnership with referral relationships. The patient and their families are more comfortable, enhancing community value and patient quality of life.</a:t>
            </a:r>
            <a:endParaRPr lang="en-US" altLang="ru-RU" sz="1600" dirty="0">
              <a:solidFill>
                <a:srgbClr val="808080"/>
              </a:solidFill>
              <a:latin typeface="Calibri" panose="020F0502020204030204" pitchFamily="34" charset="0"/>
              <a:cs typeface="Calibri" panose="020F0502020204030204" pitchFamily="34" charset="0"/>
            </a:endParaRPr>
          </a:p>
        </p:txBody>
      </p:sp>
      <p:sp>
        <p:nvSpPr>
          <p:cNvPr id="28" name="TextBox 5">
            <a:extLst>
              <a:ext uri="{FF2B5EF4-FFF2-40B4-BE49-F238E27FC236}">
                <a16:creationId xmlns:a16="http://schemas.microsoft.com/office/drawing/2014/main" id="{F23E3714-9514-394E-C5D6-70D3EDAEB916}"/>
              </a:ext>
            </a:extLst>
          </p:cNvPr>
          <p:cNvSpPr txBox="1">
            <a:spLocks noChangeArrowheads="1"/>
          </p:cNvSpPr>
          <p:nvPr/>
        </p:nvSpPr>
        <p:spPr bwMode="auto">
          <a:xfrm>
            <a:off x="9828203" y="5913325"/>
            <a:ext cx="424316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1600" dirty="0">
                <a:solidFill>
                  <a:srgbClr val="808080"/>
                </a:solidFill>
                <a:latin typeface="Calibri" panose="020F0502020204030204" pitchFamily="34" charset="0"/>
                <a:cs typeface="Calibri" panose="020F0502020204030204" pitchFamily="34" charset="0"/>
              </a:rPr>
              <a:t>Our partnership offers a bundled flat rate cost or per day rate. The enhanced clinical support and training will reduce consumable waste, streamline dressing changes to decrease labor cost, and with additional support coupled with the dedicated NPWT portal, utilization days can be reduced.</a:t>
            </a:r>
          </a:p>
        </p:txBody>
      </p:sp>
      <p:pic>
        <p:nvPicPr>
          <p:cNvPr id="5" name="Graphic 4">
            <a:extLst>
              <a:ext uri="{FF2B5EF4-FFF2-40B4-BE49-F238E27FC236}">
                <a16:creationId xmlns:a16="http://schemas.microsoft.com/office/drawing/2014/main" id="{2CBE3AD0-3AD0-6CAF-6FBA-4C67D7BB66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38908" y="3362902"/>
            <a:ext cx="1390110" cy="1390110"/>
          </a:xfrm>
          <a:prstGeom prst="rect">
            <a:avLst/>
          </a:prstGeom>
        </p:spPr>
      </p:pic>
      <p:pic>
        <p:nvPicPr>
          <p:cNvPr id="12" name="Graphic 11">
            <a:extLst>
              <a:ext uri="{FF2B5EF4-FFF2-40B4-BE49-F238E27FC236}">
                <a16:creationId xmlns:a16="http://schemas.microsoft.com/office/drawing/2014/main" id="{98EB4248-045B-8DD7-4F0D-F4EF8F785A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51028" y="3326772"/>
            <a:ext cx="1390110" cy="1390110"/>
          </a:xfrm>
          <a:prstGeom prst="rect">
            <a:avLst/>
          </a:prstGeom>
        </p:spPr>
      </p:pic>
      <p:pic>
        <p:nvPicPr>
          <p:cNvPr id="15" name="Graphic 14">
            <a:extLst>
              <a:ext uri="{FF2B5EF4-FFF2-40B4-BE49-F238E27FC236}">
                <a16:creationId xmlns:a16="http://schemas.microsoft.com/office/drawing/2014/main" id="{59FF167A-018E-368A-8AA6-8764165B7B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54732" y="3326772"/>
            <a:ext cx="1390110" cy="1390110"/>
          </a:xfrm>
          <a:prstGeom prst="rect">
            <a:avLst/>
          </a:prstGeom>
        </p:spPr>
      </p:pic>
      <p:sp>
        <p:nvSpPr>
          <p:cNvPr id="16" name="TextBox 5">
            <a:extLst>
              <a:ext uri="{FF2B5EF4-FFF2-40B4-BE49-F238E27FC236}">
                <a16:creationId xmlns:a16="http://schemas.microsoft.com/office/drawing/2014/main" id="{4D24CCDB-CE3A-52B2-9106-90E2DF84E84A}"/>
              </a:ext>
            </a:extLst>
          </p:cNvPr>
          <p:cNvSpPr txBox="1">
            <a:spLocks noChangeArrowheads="1"/>
          </p:cNvSpPr>
          <p:nvPr/>
        </p:nvSpPr>
        <p:spPr bwMode="auto">
          <a:xfrm>
            <a:off x="657214" y="4990518"/>
            <a:ext cx="37534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2400" b="1" dirty="0" err="1">
                <a:solidFill>
                  <a:srgbClr val="016FBA"/>
                </a:solidFill>
                <a:latin typeface="Calibri" panose="020F0502020204030204" pitchFamily="34" charset="0"/>
                <a:cs typeface="Calibri" panose="020F0502020204030204" pitchFamily="34" charset="0"/>
              </a:rPr>
              <a:t>Restorix</a:t>
            </a:r>
            <a:r>
              <a:rPr lang="en-US" sz="2400" b="1" dirty="0">
                <a:solidFill>
                  <a:srgbClr val="016FBA"/>
                </a:solidFill>
                <a:latin typeface="Calibri" panose="020F0502020204030204" pitchFamily="34" charset="0"/>
                <a:cs typeface="Calibri" panose="020F0502020204030204" pitchFamily="34" charset="0"/>
              </a:rPr>
              <a:t> Clinical Advantage</a:t>
            </a:r>
            <a:endParaRPr lang="en-US" altLang="ru-RU" sz="2400" b="1" dirty="0">
              <a:solidFill>
                <a:srgbClr val="016FBA"/>
              </a:solidFill>
              <a:latin typeface="Calibri" panose="020F0502020204030204" pitchFamily="34" charset="0"/>
              <a:cs typeface="Calibri" panose="020F0502020204030204" pitchFamily="34" charset="0"/>
            </a:endParaRPr>
          </a:p>
        </p:txBody>
      </p:sp>
      <p:sp>
        <p:nvSpPr>
          <p:cNvPr id="17" name="TextBox 5">
            <a:extLst>
              <a:ext uri="{FF2B5EF4-FFF2-40B4-BE49-F238E27FC236}">
                <a16:creationId xmlns:a16="http://schemas.microsoft.com/office/drawing/2014/main" id="{C23EFD3B-F39C-01FE-E812-6B14FBFD985B}"/>
              </a:ext>
            </a:extLst>
          </p:cNvPr>
          <p:cNvSpPr txBox="1">
            <a:spLocks noChangeArrowheads="1"/>
          </p:cNvSpPr>
          <p:nvPr/>
        </p:nvSpPr>
        <p:spPr bwMode="auto">
          <a:xfrm>
            <a:off x="5469334" y="4990518"/>
            <a:ext cx="37534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2400" b="1" dirty="0">
                <a:solidFill>
                  <a:srgbClr val="016FBA"/>
                </a:solidFill>
                <a:latin typeface="Calibri" panose="020F0502020204030204" pitchFamily="34" charset="0"/>
                <a:cs typeface="Calibri" panose="020F0502020204030204" pitchFamily="34" charset="0"/>
              </a:rPr>
              <a:t>Never Turn Down a Referral</a:t>
            </a:r>
            <a:endParaRPr lang="en-US" altLang="ru-RU" sz="2400" b="1" dirty="0">
              <a:solidFill>
                <a:srgbClr val="016FBA"/>
              </a:solidFill>
              <a:latin typeface="Calibri" panose="020F0502020204030204" pitchFamily="34" charset="0"/>
              <a:cs typeface="Calibri" panose="020F0502020204030204" pitchFamily="34" charset="0"/>
            </a:endParaRPr>
          </a:p>
        </p:txBody>
      </p:sp>
      <p:sp>
        <p:nvSpPr>
          <p:cNvPr id="18" name="TextBox 5">
            <a:extLst>
              <a:ext uri="{FF2B5EF4-FFF2-40B4-BE49-F238E27FC236}">
                <a16:creationId xmlns:a16="http://schemas.microsoft.com/office/drawing/2014/main" id="{40024627-40D4-312A-7866-AE120293AB53}"/>
              </a:ext>
            </a:extLst>
          </p:cNvPr>
          <p:cNvSpPr txBox="1">
            <a:spLocks noChangeArrowheads="1"/>
          </p:cNvSpPr>
          <p:nvPr/>
        </p:nvSpPr>
        <p:spPr bwMode="auto">
          <a:xfrm>
            <a:off x="10446263" y="4990518"/>
            <a:ext cx="30070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2400" b="1" dirty="0">
                <a:solidFill>
                  <a:srgbClr val="016FBA"/>
                </a:solidFill>
                <a:latin typeface="Calibri" panose="020F0502020204030204" pitchFamily="34" charset="0"/>
                <a:cs typeface="Calibri" panose="020F0502020204030204" pitchFamily="34" charset="0"/>
              </a:rPr>
              <a:t>Reduce Therapy Days &amp; Increase Margin</a:t>
            </a:r>
            <a:endParaRPr lang="en-US" altLang="ru-RU" sz="2400" b="1" dirty="0">
              <a:solidFill>
                <a:srgbClr val="016FBA"/>
              </a:solidFill>
              <a:latin typeface="Calibri" panose="020F0502020204030204" pitchFamily="34" charset="0"/>
              <a:cs typeface="Calibri" panose="020F0502020204030204" pitchFamily="34" charset="0"/>
            </a:endParaRPr>
          </a:p>
        </p:txBody>
      </p:sp>
      <p:sp>
        <p:nvSpPr>
          <p:cNvPr id="19" name="TextBox 5">
            <a:extLst>
              <a:ext uri="{FF2B5EF4-FFF2-40B4-BE49-F238E27FC236}">
                <a16:creationId xmlns:a16="http://schemas.microsoft.com/office/drawing/2014/main" id="{C26FCADC-6744-4C5A-A03A-11D71CB37AAE}"/>
              </a:ext>
            </a:extLst>
          </p:cNvPr>
          <p:cNvSpPr txBox="1">
            <a:spLocks noChangeArrowheads="1"/>
          </p:cNvSpPr>
          <p:nvPr/>
        </p:nvSpPr>
        <p:spPr bwMode="auto">
          <a:xfrm>
            <a:off x="2040700" y="2218121"/>
            <a:ext cx="101820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r>
              <a:rPr lang="en-US" sz="3200" b="1" dirty="0">
                <a:solidFill>
                  <a:srgbClr val="2E9E46"/>
                </a:solidFill>
                <a:latin typeface="Calibri" panose="020F0502020204030204" pitchFamily="34" charset="0"/>
                <a:cs typeface="Calibri" panose="020F0502020204030204" pitchFamily="34" charset="0"/>
              </a:rPr>
              <a:t>Promoting Better Wound Healing in Less Time</a:t>
            </a:r>
            <a:endParaRPr lang="en-US" altLang="ru-RU" sz="3200" b="1" dirty="0">
              <a:solidFill>
                <a:srgbClr val="2E9E46"/>
              </a:solidFill>
              <a:latin typeface="Calibri" panose="020F0502020204030204" pitchFamily="34" charset="0"/>
              <a:cs typeface="Calibri" panose="020F0502020204030204" pitchFamily="34" charset="0"/>
            </a:endParaRPr>
          </a:p>
        </p:txBody>
      </p:sp>
      <p:pic>
        <p:nvPicPr>
          <p:cNvPr id="4" name="Picture 3" descr="A screenshot of a video game&#10;&#10;Description automatically generated with medium confidence">
            <a:extLst>
              <a:ext uri="{FF2B5EF4-FFF2-40B4-BE49-F238E27FC236}">
                <a16:creationId xmlns:a16="http://schemas.microsoft.com/office/drawing/2014/main" id="{DBBE2714-27B3-0CEF-C34E-B22D0F475BC6}"/>
              </a:ext>
            </a:extLst>
          </p:cNvPr>
          <p:cNvPicPr>
            <a:picLocks noChangeAspect="1"/>
          </p:cNvPicPr>
          <p:nvPr/>
        </p:nvPicPr>
        <p:blipFill>
          <a:blip r:embed="rId9"/>
          <a:stretch>
            <a:fillRect/>
          </a:stretch>
        </p:blipFill>
        <p:spPr>
          <a:xfrm>
            <a:off x="6651028" y="411233"/>
            <a:ext cx="3704299" cy="660376"/>
          </a:xfrm>
          <a:prstGeom prst="rect">
            <a:avLst/>
          </a:prstGeom>
        </p:spPr>
      </p:pic>
      <p:sp>
        <p:nvSpPr>
          <p:cNvPr id="6" name="Rectangle 5">
            <a:extLst>
              <a:ext uri="{FF2B5EF4-FFF2-40B4-BE49-F238E27FC236}">
                <a16:creationId xmlns:a16="http://schemas.microsoft.com/office/drawing/2014/main" id="{73267ADB-2F8E-B19D-4B1F-B6B3FBCDA975}"/>
              </a:ext>
            </a:extLst>
          </p:cNvPr>
          <p:cNvSpPr/>
          <p:nvPr/>
        </p:nvSpPr>
        <p:spPr>
          <a:xfrm>
            <a:off x="5692102" y="412220"/>
            <a:ext cx="921956" cy="707886"/>
          </a:xfrm>
          <a:prstGeom prst="rect">
            <a:avLst/>
          </a:prstGeom>
        </p:spPr>
        <p:txBody>
          <a:bodyPr wrap="square">
            <a:spAutoFit/>
          </a:bodyPr>
          <a:lstStyle/>
          <a:p>
            <a:pPr algn="ctr"/>
            <a:r>
              <a:rPr lang="en-US" sz="4000" b="1" dirty="0">
                <a:solidFill>
                  <a:srgbClr val="808080"/>
                </a:solidFill>
              </a:rPr>
              <a:t>&amp;</a:t>
            </a:r>
          </a:p>
        </p:txBody>
      </p:sp>
      <p:pic>
        <p:nvPicPr>
          <p:cNvPr id="7" name="Picture 6" descr="Icon&#10;&#10;Description automatically generated">
            <a:extLst>
              <a:ext uri="{FF2B5EF4-FFF2-40B4-BE49-F238E27FC236}">
                <a16:creationId xmlns:a16="http://schemas.microsoft.com/office/drawing/2014/main" id="{FBC2F4F2-5D47-D204-5CBF-BD6C94A08479}"/>
              </a:ext>
            </a:extLst>
          </p:cNvPr>
          <p:cNvPicPr>
            <a:picLocks noChangeAspect="1"/>
          </p:cNvPicPr>
          <p:nvPr/>
        </p:nvPicPr>
        <p:blipFill>
          <a:blip r:embed="rId10"/>
          <a:stretch>
            <a:fillRect/>
          </a:stretch>
        </p:blipFill>
        <p:spPr>
          <a:xfrm>
            <a:off x="13110526" y="200671"/>
            <a:ext cx="1293733" cy="1098042"/>
          </a:xfrm>
          <a:prstGeom prst="rect">
            <a:avLst/>
          </a:prstGeom>
        </p:spPr>
      </p:pic>
      <p:pic>
        <p:nvPicPr>
          <p:cNvPr id="9" name="Picture 8" descr="A green and white text on a black background&#10;&#10;Description automatically generated">
            <a:extLst>
              <a:ext uri="{FF2B5EF4-FFF2-40B4-BE49-F238E27FC236}">
                <a16:creationId xmlns:a16="http://schemas.microsoft.com/office/drawing/2014/main" id="{00017ECC-0818-9FF3-FDCE-F716FC6230EE}"/>
              </a:ext>
            </a:extLst>
          </p:cNvPr>
          <p:cNvPicPr>
            <a:picLocks noChangeAspect="1"/>
          </p:cNvPicPr>
          <p:nvPr/>
        </p:nvPicPr>
        <p:blipFill>
          <a:blip r:embed="rId11"/>
          <a:stretch>
            <a:fillRect/>
          </a:stretch>
        </p:blipFill>
        <p:spPr>
          <a:xfrm>
            <a:off x="2056314" y="300227"/>
            <a:ext cx="3679533" cy="771382"/>
          </a:xfrm>
          <a:prstGeom prst="rect">
            <a:avLst/>
          </a:prstGeom>
        </p:spPr>
      </p:pic>
    </p:spTree>
    <p:extLst>
      <p:ext uri="{BB962C8B-B14F-4D97-AF65-F5344CB8AC3E}">
        <p14:creationId xmlns:p14="http://schemas.microsoft.com/office/powerpoint/2010/main" val="2910006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7D5CD1F-476A-944F-83C0-59BD1A228AEE}"/>
              </a:ext>
            </a:extLst>
          </p:cNvPr>
          <p:cNvSpPr/>
          <p:nvPr/>
        </p:nvSpPr>
        <p:spPr>
          <a:xfrm>
            <a:off x="-342641" y="-533115"/>
            <a:ext cx="1682912" cy="1682912"/>
          </a:xfrm>
          <a:prstGeom prst="ellipse">
            <a:avLst/>
          </a:prstGeom>
          <a:solidFill>
            <a:srgbClr val="016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D84B791-F388-7E43-8335-79DE45E07DD7}"/>
              </a:ext>
            </a:extLst>
          </p:cNvPr>
          <p:cNvSpPr/>
          <p:nvPr/>
        </p:nvSpPr>
        <p:spPr>
          <a:xfrm>
            <a:off x="527144" y="1149797"/>
            <a:ext cx="533144" cy="533144"/>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D712856-8503-C34B-96B6-63CC342DE548}"/>
              </a:ext>
            </a:extLst>
          </p:cNvPr>
          <p:cNvSpPr/>
          <p:nvPr/>
        </p:nvSpPr>
        <p:spPr>
          <a:xfrm>
            <a:off x="1195892" y="1416369"/>
            <a:ext cx="288758" cy="28875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60E52BA-AA37-2D47-97A0-5E8727701725}"/>
              </a:ext>
            </a:extLst>
          </p:cNvPr>
          <p:cNvSpPr/>
          <p:nvPr/>
        </p:nvSpPr>
        <p:spPr>
          <a:xfrm>
            <a:off x="2040699" y="390266"/>
            <a:ext cx="12484770" cy="861774"/>
          </a:xfrm>
          <a:prstGeom prst="rect">
            <a:avLst/>
          </a:prstGeom>
        </p:spPr>
        <p:txBody>
          <a:bodyPr wrap="square">
            <a:spAutoFit/>
          </a:bodyPr>
          <a:lstStyle/>
          <a:p>
            <a:r>
              <a:rPr lang="en-US" sz="5000" dirty="0">
                <a:solidFill>
                  <a:srgbClr val="006FBA"/>
                </a:solidFill>
              </a:rPr>
              <a:t>The Ordering Process</a:t>
            </a:r>
          </a:p>
        </p:txBody>
      </p:sp>
      <p:sp>
        <p:nvSpPr>
          <p:cNvPr id="7" name="Slide Number Placeholder 6">
            <a:extLst>
              <a:ext uri="{FF2B5EF4-FFF2-40B4-BE49-F238E27FC236}">
                <a16:creationId xmlns:a16="http://schemas.microsoft.com/office/drawing/2014/main" id="{6CC3D0F5-9AC1-4902-AFD9-C62561D42F0F}"/>
              </a:ext>
            </a:extLst>
          </p:cNvPr>
          <p:cNvSpPr>
            <a:spLocks noGrp="1"/>
          </p:cNvSpPr>
          <p:nvPr>
            <p:ph type="sldNum" sz="quarter" idx="12"/>
          </p:nvPr>
        </p:nvSpPr>
        <p:spPr/>
        <p:txBody>
          <a:bodyPr/>
          <a:lstStyle/>
          <a:p>
            <a:fld id="{EC6E292A-9513-C445-AD13-4EA6FE44DAD0}" type="slidenum">
              <a:rPr lang="en-US" smtClean="0"/>
              <a:t>13</a:t>
            </a:fld>
            <a:endParaRPr lang="en-US"/>
          </a:p>
        </p:txBody>
      </p:sp>
      <p:grpSp>
        <p:nvGrpSpPr>
          <p:cNvPr id="2" name="Group 1">
            <a:extLst>
              <a:ext uri="{FF2B5EF4-FFF2-40B4-BE49-F238E27FC236}">
                <a16:creationId xmlns:a16="http://schemas.microsoft.com/office/drawing/2014/main" id="{CBD51E81-15F6-3CF6-4D0D-BC130CC962BC}"/>
              </a:ext>
            </a:extLst>
          </p:cNvPr>
          <p:cNvGrpSpPr/>
          <p:nvPr/>
        </p:nvGrpSpPr>
        <p:grpSpPr>
          <a:xfrm>
            <a:off x="1620254" y="1493953"/>
            <a:ext cx="6537606" cy="6559107"/>
            <a:chOff x="81725" y="1493953"/>
            <a:chExt cx="6537606" cy="6559107"/>
          </a:xfrm>
        </p:grpSpPr>
        <p:pic>
          <p:nvPicPr>
            <p:cNvPr id="22" name="Picture 21">
              <a:extLst>
                <a:ext uri="{FF2B5EF4-FFF2-40B4-BE49-F238E27FC236}">
                  <a16:creationId xmlns:a16="http://schemas.microsoft.com/office/drawing/2014/main" id="{D3FEF5A9-CAF4-C5ED-3BBF-5CF828501FD5}"/>
                </a:ext>
              </a:extLst>
            </p:cNvPr>
            <p:cNvPicPr>
              <a:picLocks noChangeAspect="1"/>
            </p:cNvPicPr>
            <p:nvPr/>
          </p:nvPicPr>
          <p:blipFill rotWithShape="1">
            <a:blip r:embed="rId3"/>
            <a:srcRect l="16110" t="8649" r="14868" b="7304"/>
            <a:stretch/>
          </p:blipFill>
          <p:spPr>
            <a:xfrm>
              <a:off x="81725" y="1493953"/>
              <a:ext cx="6537606" cy="6151447"/>
            </a:xfrm>
            <a:prstGeom prst="rect">
              <a:avLst/>
            </a:prstGeom>
          </p:spPr>
        </p:pic>
        <p:sp>
          <p:nvSpPr>
            <p:cNvPr id="16" name="TextBox 5">
              <a:extLst>
                <a:ext uri="{FF2B5EF4-FFF2-40B4-BE49-F238E27FC236}">
                  <a16:creationId xmlns:a16="http://schemas.microsoft.com/office/drawing/2014/main" id="{4D24CCDB-CE3A-52B2-9106-90E2DF84E84A}"/>
                </a:ext>
              </a:extLst>
            </p:cNvPr>
            <p:cNvSpPr txBox="1">
              <a:spLocks noChangeArrowheads="1"/>
            </p:cNvSpPr>
            <p:nvPr/>
          </p:nvSpPr>
          <p:spPr bwMode="auto">
            <a:xfrm>
              <a:off x="2471600" y="7529840"/>
              <a:ext cx="19994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1400" b="1" dirty="0">
                  <a:solidFill>
                    <a:srgbClr val="016FBA"/>
                  </a:solidFill>
                  <a:latin typeface="Calibri" panose="020F0502020204030204" pitchFamily="34" charset="0"/>
                  <a:cs typeface="Calibri" panose="020F0502020204030204" pitchFamily="34" charset="0"/>
                </a:rPr>
                <a:t>Facility Receives Pump and Treats Patient</a:t>
              </a:r>
              <a:endParaRPr lang="en-US" altLang="ru-RU" sz="1400" b="1" dirty="0">
                <a:solidFill>
                  <a:srgbClr val="016FBA"/>
                </a:solidFill>
                <a:latin typeface="Calibri" panose="020F0502020204030204" pitchFamily="34" charset="0"/>
                <a:cs typeface="Calibri" panose="020F0502020204030204" pitchFamily="34" charset="0"/>
              </a:endParaRPr>
            </a:p>
          </p:txBody>
        </p:sp>
        <p:sp>
          <p:nvSpPr>
            <p:cNvPr id="14" name="TextBox 5">
              <a:extLst>
                <a:ext uri="{FF2B5EF4-FFF2-40B4-BE49-F238E27FC236}">
                  <a16:creationId xmlns:a16="http://schemas.microsoft.com/office/drawing/2014/main" id="{3EE485D0-F717-0DEA-0E76-8562BD54843B}"/>
                </a:ext>
              </a:extLst>
            </p:cNvPr>
            <p:cNvSpPr txBox="1">
              <a:spLocks noChangeArrowheads="1"/>
            </p:cNvSpPr>
            <p:nvPr/>
          </p:nvSpPr>
          <p:spPr bwMode="auto">
            <a:xfrm>
              <a:off x="2255052" y="2942207"/>
              <a:ext cx="21536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1400" b="1" dirty="0">
                  <a:solidFill>
                    <a:srgbClr val="016FBA"/>
                  </a:solidFill>
                  <a:latin typeface="Calibri" panose="020F0502020204030204" pitchFamily="34" charset="0"/>
                  <a:cs typeface="Calibri" panose="020F0502020204030204" pitchFamily="34" charset="0"/>
                </a:rPr>
                <a:t>Facility Orders Through our OneSource Portal</a:t>
              </a:r>
              <a:endParaRPr lang="en-US" altLang="ru-RU" sz="1400" b="1" dirty="0">
                <a:solidFill>
                  <a:srgbClr val="016FBA"/>
                </a:solidFill>
                <a:latin typeface="Calibri" panose="020F0502020204030204" pitchFamily="34" charset="0"/>
                <a:cs typeface="Calibri" panose="020F0502020204030204" pitchFamily="34" charset="0"/>
              </a:endParaRPr>
            </a:p>
          </p:txBody>
        </p:sp>
        <p:sp>
          <p:nvSpPr>
            <p:cNvPr id="15" name="TextBox 5">
              <a:extLst>
                <a:ext uri="{FF2B5EF4-FFF2-40B4-BE49-F238E27FC236}">
                  <a16:creationId xmlns:a16="http://schemas.microsoft.com/office/drawing/2014/main" id="{C2ADAFE8-F445-B8DC-04F4-3A3B33DD04E2}"/>
                </a:ext>
              </a:extLst>
            </p:cNvPr>
            <p:cNvSpPr txBox="1">
              <a:spLocks noChangeArrowheads="1"/>
            </p:cNvSpPr>
            <p:nvPr/>
          </p:nvSpPr>
          <p:spPr bwMode="auto">
            <a:xfrm>
              <a:off x="4608110" y="5079407"/>
              <a:ext cx="18676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1400" b="1" dirty="0" err="1">
                  <a:solidFill>
                    <a:srgbClr val="016FBA"/>
                  </a:solidFill>
                  <a:latin typeface="Calibri" panose="020F0502020204030204" pitchFamily="34" charset="0"/>
                  <a:cs typeface="Calibri" panose="020F0502020204030204" pitchFamily="34" charset="0"/>
                </a:rPr>
                <a:t>MasVida</a:t>
              </a:r>
              <a:r>
                <a:rPr lang="en-US" sz="1400" b="1" dirty="0">
                  <a:solidFill>
                    <a:srgbClr val="016FBA"/>
                  </a:solidFill>
                  <a:latin typeface="Calibri" panose="020F0502020204030204" pitchFamily="34" charset="0"/>
                  <a:cs typeface="Calibri" panose="020F0502020204030204" pitchFamily="34" charset="0"/>
                </a:rPr>
                <a:t> Two-day Ships the Pump</a:t>
              </a:r>
              <a:endParaRPr lang="en-US" altLang="ru-RU" sz="1400" b="1" dirty="0">
                <a:solidFill>
                  <a:srgbClr val="016FBA"/>
                </a:solidFill>
                <a:latin typeface="Calibri" panose="020F0502020204030204" pitchFamily="34" charset="0"/>
                <a:cs typeface="Calibri" panose="020F0502020204030204" pitchFamily="34" charset="0"/>
              </a:endParaRPr>
            </a:p>
          </p:txBody>
        </p:sp>
        <p:sp>
          <p:nvSpPr>
            <p:cNvPr id="19" name="TextBox 5">
              <a:extLst>
                <a:ext uri="{FF2B5EF4-FFF2-40B4-BE49-F238E27FC236}">
                  <a16:creationId xmlns:a16="http://schemas.microsoft.com/office/drawing/2014/main" id="{41A6C2ED-2A4B-6593-AEC3-C5E833A10E80}"/>
                </a:ext>
              </a:extLst>
            </p:cNvPr>
            <p:cNvSpPr txBox="1">
              <a:spLocks noChangeArrowheads="1"/>
            </p:cNvSpPr>
            <p:nvPr/>
          </p:nvSpPr>
          <p:spPr bwMode="auto">
            <a:xfrm>
              <a:off x="250710" y="5150066"/>
              <a:ext cx="22573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1400" b="1" dirty="0">
                  <a:solidFill>
                    <a:srgbClr val="016FBA"/>
                  </a:solidFill>
                  <a:latin typeface="Calibri" panose="020F0502020204030204" pitchFamily="34" charset="0"/>
                  <a:cs typeface="Calibri" panose="020F0502020204030204" pitchFamily="34" charset="0"/>
                </a:rPr>
                <a:t>Facility Packs and Requests FedEx pickup for Return</a:t>
              </a:r>
              <a:endParaRPr lang="en-US" altLang="ru-RU" sz="1400" b="1" dirty="0">
                <a:solidFill>
                  <a:srgbClr val="016FBA"/>
                </a:solidFill>
                <a:latin typeface="Calibri" panose="020F0502020204030204" pitchFamily="34" charset="0"/>
                <a:cs typeface="Calibri" panose="020F0502020204030204" pitchFamily="34" charset="0"/>
              </a:endParaRPr>
            </a:p>
          </p:txBody>
        </p:sp>
      </p:grpSp>
      <p:sp>
        <p:nvSpPr>
          <p:cNvPr id="20" name="TextBox 5">
            <a:extLst>
              <a:ext uri="{FF2B5EF4-FFF2-40B4-BE49-F238E27FC236}">
                <a16:creationId xmlns:a16="http://schemas.microsoft.com/office/drawing/2014/main" id="{80FE3196-58D1-B096-C6CD-E9E711237248}"/>
              </a:ext>
            </a:extLst>
          </p:cNvPr>
          <p:cNvSpPr txBox="1">
            <a:spLocks noChangeArrowheads="1"/>
          </p:cNvSpPr>
          <p:nvPr/>
        </p:nvSpPr>
        <p:spPr bwMode="auto">
          <a:xfrm>
            <a:off x="8664396" y="2112661"/>
            <a:ext cx="5000804"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marL="342900" indent="-342900">
              <a:spcAft>
                <a:spcPts val="1200"/>
              </a:spcAft>
              <a:buFont typeface="Wingdings" pitchFamily="2" charset="2"/>
              <a:buChar char="ü"/>
            </a:pPr>
            <a:r>
              <a:rPr lang="en-US" sz="2400" b="1" dirty="0" err="1">
                <a:solidFill>
                  <a:srgbClr val="016FBA"/>
                </a:solidFill>
                <a:latin typeface="Calibri" panose="020F0502020204030204" pitchFamily="34" charset="0"/>
                <a:cs typeface="Calibri" panose="020F0502020204030204" pitchFamily="34" charset="0"/>
              </a:rPr>
              <a:t>MasVida</a:t>
            </a:r>
            <a:r>
              <a:rPr lang="en-US" sz="2400" b="1" dirty="0">
                <a:solidFill>
                  <a:srgbClr val="016FBA"/>
                </a:solidFill>
                <a:latin typeface="Calibri" panose="020F0502020204030204" pitchFamily="34" charset="0"/>
                <a:cs typeface="Calibri" panose="020F0502020204030204" pitchFamily="34" charset="0"/>
              </a:rPr>
              <a:t> will two-day ship to all facilities in the U.S.</a:t>
            </a:r>
          </a:p>
          <a:p>
            <a:pPr marL="342900" indent="-342900">
              <a:spcAft>
                <a:spcPts val="1200"/>
              </a:spcAft>
              <a:buFont typeface="Wingdings" pitchFamily="2" charset="2"/>
              <a:buChar char="ü"/>
            </a:pPr>
            <a:r>
              <a:rPr lang="en-US" sz="2400" b="1" dirty="0">
                <a:solidFill>
                  <a:srgbClr val="016FBA"/>
                </a:solidFill>
                <a:latin typeface="Calibri" panose="020F0502020204030204" pitchFamily="34" charset="0"/>
                <a:cs typeface="Calibri" panose="020F0502020204030204" pitchFamily="34" charset="0"/>
              </a:rPr>
              <a:t>Simple. Transparent. Easy. Bundled solution for one low rate.</a:t>
            </a:r>
          </a:p>
          <a:p>
            <a:pPr marL="342900" indent="-342900">
              <a:spcAft>
                <a:spcPts val="1200"/>
              </a:spcAft>
              <a:buFont typeface="Wingdings" pitchFamily="2" charset="2"/>
              <a:buChar char="ü"/>
            </a:pPr>
            <a:r>
              <a:rPr lang="en-US" sz="2400" b="1" dirty="0">
                <a:solidFill>
                  <a:srgbClr val="016FBA"/>
                </a:solidFill>
                <a:latin typeface="Calibri" panose="020F0502020204030204" pitchFamily="34" charset="0"/>
                <a:cs typeface="Calibri" panose="020F0502020204030204" pitchFamily="34" charset="0"/>
              </a:rPr>
              <a:t>Order supplies as needed.</a:t>
            </a:r>
          </a:p>
          <a:p>
            <a:pPr marL="342900" indent="-342900">
              <a:spcAft>
                <a:spcPts val="1200"/>
              </a:spcAft>
              <a:buFont typeface="Wingdings" pitchFamily="2" charset="2"/>
              <a:buChar char="ü"/>
            </a:pPr>
            <a:r>
              <a:rPr lang="en-US" sz="2400" b="1" dirty="0">
                <a:solidFill>
                  <a:srgbClr val="016FBA"/>
                </a:solidFill>
                <a:latin typeface="Calibri" panose="020F0502020204030204" pitchFamily="34" charset="0"/>
                <a:cs typeface="Calibri" panose="020F0502020204030204" pitchFamily="34" charset="0"/>
              </a:rPr>
              <a:t>Faster healing. Better outcomes.</a:t>
            </a:r>
            <a:endParaRPr lang="en-US" altLang="ru-RU" sz="2400" b="1" dirty="0">
              <a:solidFill>
                <a:srgbClr val="016FB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491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9A9C021-A5D0-8F44-9570-D1EB45619A01}"/>
              </a:ext>
            </a:extLst>
          </p:cNvPr>
          <p:cNvSpPr/>
          <p:nvPr/>
        </p:nvSpPr>
        <p:spPr>
          <a:xfrm>
            <a:off x="-342641" y="-533115"/>
            <a:ext cx="1682912" cy="1682912"/>
          </a:xfrm>
          <a:prstGeom prst="ellipse">
            <a:avLst/>
          </a:prstGeom>
          <a:solidFill>
            <a:srgbClr val="016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D0000012-5463-D24C-B863-E24F392D6E1F}"/>
              </a:ext>
            </a:extLst>
          </p:cNvPr>
          <p:cNvSpPr/>
          <p:nvPr/>
        </p:nvSpPr>
        <p:spPr>
          <a:xfrm>
            <a:off x="527144" y="1149797"/>
            <a:ext cx="533144" cy="533144"/>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CF65CC47-4212-1B40-A211-54DEE7533B7A}"/>
              </a:ext>
            </a:extLst>
          </p:cNvPr>
          <p:cNvSpPr/>
          <p:nvPr/>
        </p:nvSpPr>
        <p:spPr>
          <a:xfrm>
            <a:off x="1195892" y="1416369"/>
            <a:ext cx="288758" cy="28875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2B32C1-4AEA-8B4F-A024-06B31A7D2D87}"/>
              </a:ext>
            </a:extLst>
          </p:cNvPr>
          <p:cNvSpPr/>
          <p:nvPr/>
        </p:nvSpPr>
        <p:spPr>
          <a:xfrm>
            <a:off x="2055591" y="338499"/>
            <a:ext cx="9590102" cy="1569660"/>
          </a:xfrm>
          <a:prstGeom prst="rect">
            <a:avLst/>
          </a:prstGeom>
        </p:spPr>
        <p:txBody>
          <a:bodyPr wrap="square">
            <a:spAutoFit/>
          </a:bodyPr>
          <a:lstStyle/>
          <a:p>
            <a:r>
              <a:rPr lang="en-US" sz="4800" dirty="0">
                <a:solidFill>
                  <a:srgbClr val="006FBA"/>
                </a:solidFill>
                <a:latin typeface="Calibri" panose="020F0502020204030204" pitchFamily="34" charset="0"/>
                <a:cs typeface="Calibri" panose="020F0502020204030204" pitchFamily="34" charset="0"/>
              </a:rPr>
              <a:t>Leading the Industry in Traditional Negative Pressure Wound Therapy</a:t>
            </a:r>
          </a:p>
        </p:txBody>
      </p:sp>
      <p:sp>
        <p:nvSpPr>
          <p:cNvPr id="11" name="TextBox 10">
            <a:extLst>
              <a:ext uri="{FF2B5EF4-FFF2-40B4-BE49-F238E27FC236}">
                <a16:creationId xmlns:a16="http://schemas.microsoft.com/office/drawing/2014/main" id="{7CF91452-F222-8D7C-41EC-9C6CEAA52F0E}"/>
              </a:ext>
            </a:extLst>
          </p:cNvPr>
          <p:cNvSpPr txBox="1"/>
          <p:nvPr/>
        </p:nvSpPr>
        <p:spPr>
          <a:xfrm>
            <a:off x="6671285" y="3727779"/>
            <a:ext cx="6361259" cy="1661993"/>
          </a:xfrm>
          <a:prstGeom prst="rect">
            <a:avLst/>
          </a:prstGeom>
          <a:noFill/>
        </p:spPr>
        <p:txBody>
          <a:bodyPr wrap="square" rtlCol="0">
            <a:spAutoFit/>
          </a:bodyPr>
          <a:lstStyle/>
          <a:p>
            <a:pPr marL="285750" indent="-285750">
              <a:spcAft>
                <a:spcPts val="1200"/>
              </a:spcAft>
              <a:buFont typeface="Wingdings" pitchFamily="2" charset="2"/>
              <a:buChar char="ü"/>
            </a:pPr>
            <a:r>
              <a:rPr lang="en-US" b="1" i="0" dirty="0">
                <a:solidFill>
                  <a:srgbClr val="808080"/>
                </a:solidFill>
                <a:effectLst/>
                <a:latin typeface="mr-eaves-xl-modern"/>
              </a:rPr>
              <a:t>Ideal for wounds greater than 0.3mm in depth</a:t>
            </a:r>
          </a:p>
          <a:p>
            <a:pPr marL="285750" indent="-285750">
              <a:spcAft>
                <a:spcPts val="1200"/>
              </a:spcAft>
              <a:buFont typeface="Wingdings" pitchFamily="2" charset="2"/>
              <a:buChar char="ü"/>
            </a:pPr>
            <a:r>
              <a:rPr lang="en-US" dirty="0">
                <a:solidFill>
                  <a:srgbClr val="808080"/>
                </a:solidFill>
                <a:latin typeface="Calibri" panose="020F0502020204030204" pitchFamily="34" charset="0"/>
                <a:cs typeface="Calibri" panose="020F0502020204030204" pitchFamily="34" charset="0"/>
              </a:rPr>
              <a:t>Continuous and variable pressure setting options</a:t>
            </a:r>
          </a:p>
          <a:p>
            <a:pPr marL="285750" indent="-285750">
              <a:spcAft>
                <a:spcPts val="1200"/>
              </a:spcAft>
              <a:buFont typeface="Wingdings" pitchFamily="2" charset="2"/>
              <a:buChar char="ü"/>
            </a:pPr>
            <a:r>
              <a:rPr lang="en-US" dirty="0">
                <a:solidFill>
                  <a:srgbClr val="808080"/>
                </a:solidFill>
                <a:latin typeface="Calibri" panose="020F0502020204030204" pitchFamily="34" charset="0"/>
                <a:cs typeface="Calibri" panose="020F0502020204030204" pitchFamily="34" charset="0"/>
              </a:rPr>
              <a:t>Intensity level setting options</a:t>
            </a:r>
          </a:p>
          <a:p>
            <a:pPr marL="285750" indent="-285750">
              <a:spcAft>
                <a:spcPts val="1200"/>
              </a:spcAft>
              <a:buFont typeface="Wingdings" pitchFamily="2" charset="2"/>
              <a:buChar char="ü"/>
            </a:pPr>
            <a:r>
              <a:rPr lang="en-US" dirty="0">
                <a:solidFill>
                  <a:srgbClr val="808080"/>
                </a:solidFill>
                <a:latin typeface="Calibri" panose="020F0502020204030204" pitchFamily="34" charset="0"/>
                <a:cs typeface="Calibri" panose="020F0502020204030204" pitchFamily="34" charset="0"/>
              </a:rPr>
              <a:t>FDA approved for both acute and post-acute care</a:t>
            </a:r>
            <a:endParaRPr lang="en-US" sz="3200" dirty="0">
              <a:solidFill>
                <a:srgbClr val="808080"/>
              </a:solidFill>
              <a:latin typeface="Calibri" panose="020F0502020204030204" pitchFamily="34" charset="0"/>
              <a:cs typeface="Calibri" panose="020F0502020204030204" pitchFamily="34" charset="0"/>
            </a:endParaRPr>
          </a:p>
        </p:txBody>
      </p:sp>
      <p:sp>
        <p:nvSpPr>
          <p:cNvPr id="7" name="TextBox 5">
            <a:extLst>
              <a:ext uri="{FF2B5EF4-FFF2-40B4-BE49-F238E27FC236}">
                <a16:creationId xmlns:a16="http://schemas.microsoft.com/office/drawing/2014/main" id="{18588B9D-8C42-A128-5D04-92B6A07C2881}"/>
              </a:ext>
            </a:extLst>
          </p:cNvPr>
          <p:cNvSpPr txBox="1">
            <a:spLocks noChangeArrowheads="1"/>
          </p:cNvSpPr>
          <p:nvPr/>
        </p:nvSpPr>
        <p:spPr bwMode="auto">
          <a:xfrm>
            <a:off x="6671285" y="3173974"/>
            <a:ext cx="62549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r>
              <a:rPr lang="en-US" sz="2400" b="1" dirty="0">
                <a:solidFill>
                  <a:srgbClr val="7D4085"/>
                </a:solidFill>
                <a:latin typeface="Calibri" panose="020F0502020204030204" pitchFamily="34" charset="0"/>
                <a:cs typeface="Calibri" panose="020F0502020204030204" pitchFamily="34" charset="0"/>
              </a:rPr>
              <a:t>GENADYNE XLR8+ NPWT PUMP</a:t>
            </a:r>
          </a:p>
        </p:txBody>
      </p:sp>
      <p:sp>
        <p:nvSpPr>
          <p:cNvPr id="15" name="TextBox 14">
            <a:extLst>
              <a:ext uri="{FF2B5EF4-FFF2-40B4-BE49-F238E27FC236}">
                <a16:creationId xmlns:a16="http://schemas.microsoft.com/office/drawing/2014/main" id="{86FF4AA7-68AC-DFFF-35B1-A8B4AE4EC977}"/>
              </a:ext>
            </a:extLst>
          </p:cNvPr>
          <p:cNvSpPr txBox="1"/>
          <p:nvPr/>
        </p:nvSpPr>
        <p:spPr>
          <a:xfrm>
            <a:off x="6671285" y="6245264"/>
            <a:ext cx="6361259" cy="1231106"/>
          </a:xfrm>
          <a:prstGeom prst="rect">
            <a:avLst/>
          </a:prstGeom>
          <a:noFill/>
        </p:spPr>
        <p:txBody>
          <a:bodyPr wrap="square" rtlCol="0">
            <a:spAutoFit/>
          </a:bodyPr>
          <a:lstStyle/>
          <a:p>
            <a:pPr marL="285750" indent="-285750">
              <a:spcAft>
                <a:spcPts val="1200"/>
              </a:spcAft>
              <a:buFont typeface="Wingdings" pitchFamily="2" charset="2"/>
              <a:buChar char="ü"/>
            </a:pPr>
            <a:r>
              <a:rPr lang="en-US" dirty="0">
                <a:solidFill>
                  <a:srgbClr val="878B8F"/>
                </a:solidFill>
                <a:latin typeface="Calibri" panose="020F0502020204030204" pitchFamily="34" charset="0"/>
                <a:cs typeface="Calibri" panose="020F0502020204030204" pitchFamily="34" charset="0"/>
              </a:rPr>
              <a:t>XLR8+ Negative Pressure Wound Pump</a:t>
            </a:r>
          </a:p>
          <a:p>
            <a:pPr marL="285750" indent="-285750">
              <a:spcAft>
                <a:spcPts val="1200"/>
              </a:spcAft>
              <a:buFont typeface="Wingdings" pitchFamily="2" charset="2"/>
              <a:buChar char="ü"/>
            </a:pPr>
            <a:r>
              <a:rPr lang="en-US" dirty="0">
                <a:solidFill>
                  <a:srgbClr val="878B8F"/>
                </a:solidFill>
                <a:latin typeface="Calibri" panose="020F0502020204030204" pitchFamily="34" charset="0"/>
                <a:cs typeface="Calibri" panose="020F0502020204030204" pitchFamily="34" charset="0"/>
              </a:rPr>
              <a:t>3 Foam Kits</a:t>
            </a:r>
          </a:p>
          <a:p>
            <a:pPr marL="285750" indent="-285750">
              <a:spcAft>
                <a:spcPts val="1200"/>
              </a:spcAft>
              <a:buFont typeface="Wingdings" pitchFamily="2" charset="2"/>
              <a:buChar char="ü"/>
            </a:pPr>
            <a:r>
              <a:rPr lang="en-US" dirty="0">
                <a:solidFill>
                  <a:srgbClr val="878B8F"/>
                </a:solidFill>
                <a:latin typeface="Calibri" panose="020F0502020204030204" pitchFamily="34" charset="0"/>
                <a:cs typeface="Calibri" panose="020F0502020204030204" pitchFamily="34" charset="0"/>
              </a:rPr>
              <a:t>2 Canisters</a:t>
            </a:r>
            <a:endParaRPr lang="en-US" sz="3200" dirty="0">
              <a:solidFill>
                <a:srgbClr val="878B8F"/>
              </a:solidFill>
              <a:latin typeface="Calibri" panose="020F0502020204030204" pitchFamily="34" charset="0"/>
              <a:cs typeface="Calibri" panose="020F0502020204030204" pitchFamily="34" charset="0"/>
            </a:endParaRPr>
          </a:p>
        </p:txBody>
      </p:sp>
      <p:sp>
        <p:nvSpPr>
          <p:cNvPr id="16" name="TextBox 5">
            <a:extLst>
              <a:ext uri="{FF2B5EF4-FFF2-40B4-BE49-F238E27FC236}">
                <a16:creationId xmlns:a16="http://schemas.microsoft.com/office/drawing/2014/main" id="{15212826-CCA2-2A27-5463-7845F714488A}"/>
              </a:ext>
            </a:extLst>
          </p:cNvPr>
          <p:cNvSpPr txBox="1">
            <a:spLocks noChangeArrowheads="1"/>
          </p:cNvSpPr>
          <p:nvPr/>
        </p:nvSpPr>
        <p:spPr bwMode="auto">
          <a:xfrm>
            <a:off x="6652637" y="5693347"/>
            <a:ext cx="59608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r>
              <a:rPr lang="en-US" sz="2400" b="1" dirty="0">
                <a:solidFill>
                  <a:srgbClr val="7D4085"/>
                </a:solidFill>
                <a:latin typeface="Calibri" panose="020F0502020204030204" pitchFamily="34" charset="0"/>
                <a:cs typeface="Calibri" panose="020F0502020204030204" pitchFamily="34" charset="0"/>
              </a:rPr>
              <a:t>Exclusive Partnership Bundle:</a:t>
            </a:r>
            <a:endParaRPr lang="en-US" altLang="ru-RU" sz="2400" b="1" dirty="0">
              <a:solidFill>
                <a:srgbClr val="7D4085"/>
              </a:solidFill>
              <a:latin typeface="Calibri" panose="020F0502020204030204" pitchFamily="34" charset="0"/>
              <a:cs typeface="Calibri" panose="020F0502020204030204" pitchFamily="34" charset="0"/>
            </a:endParaRPr>
          </a:p>
        </p:txBody>
      </p:sp>
      <p:sp>
        <p:nvSpPr>
          <p:cNvPr id="10" name="TextBox 5">
            <a:extLst>
              <a:ext uri="{FF2B5EF4-FFF2-40B4-BE49-F238E27FC236}">
                <a16:creationId xmlns:a16="http://schemas.microsoft.com/office/drawing/2014/main" id="{7672BE4F-11DE-CFCE-B435-3534AB0D0161}"/>
              </a:ext>
            </a:extLst>
          </p:cNvPr>
          <p:cNvSpPr txBox="1">
            <a:spLocks noChangeArrowheads="1"/>
          </p:cNvSpPr>
          <p:nvPr/>
        </p:nvSpPr>
        <p:spPr bwMode="auto">
          <a:xfrm>
            <a:off x="6671285" y="2500874"/>
            <a:ext cx="62549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r>
              <a:rPr lang="en-US" sz="2400" b="1" dirty="0">
                <a:latin typeface="Calibri" panose="020F0502020204030204" pitchFamily="34" charset="0"/>
                <a:cs typeface="Calibri" panose="020F0502020204030204" pitchFamily="34" charset="0"/>
              </a:rPr>
              <a:t>Traditional (t)NPWT</a:t>
            </a:r>
          </a:p>
        </p:txBody>
      </p:sp>
      <p:pic>
        <p:nvPicPr>
          <p:cNvPr id="17" name="Picture 16" descr="A logo with a purple circle&#10;&#10;Description automatically generated">
            <a:extLst>
              <a:ext uri="{FF2B5EF4-FFF2-40B4-BE49-F238E27FC236}">
                <a16:creationId xmlns:a16="http://schemas.microsoft.com/office/drawing/2014/main" id="{FBBFF993-6DFD-5680-007D-B1F8F58AAC2F}"/>
              </a:ext>
            </a:extLst>
          </p:cNvPr>
          <p:cNvPicPr>
            <a:picLocks noChangeAspect="1"/>
          </p:cNvPicPr>
          <p:nvPr/>
        </p:nvPicPr>
        <p:blipFill rotWithShape="1">
          <a:blip r:embed="rId2"/>
          <a:srcRect t="25227" b="33192"/>
          <a:stretch/>
        </p:blipFill>
        <p:spPr>
          <a:xfrm>
            <a:off x="2150721" y="2055207"/>
            <a:ext cx="3454400" cy="976945"/>
          </a:xfrm>
          <a:prstGeom prst="rect">
            <a:avLst/>
          </a:prstGeom>
        </p:spPr>
      </p:pic>
      <p:pic>
        <p:nvPicPr>
          <p:cNvPr id="13" name="Picture 12" descr="A white device with a screen and buttons&#10;&#10;Description automatically generated">
            <a:extLst>
              <a:ext uri="{FF2B5EF4-FFF2-40B4-BE49-F238E27FC236}">
                <a16:creationId xmlns:a16="http://schemas.microsoft.com/office/drawing/2014/main" id="{5B3CAA67-51C5-314C-3D0A-6BEA00B5E502}"/>
              </a:ext>
            </a:extLst>
          </p:cNvPr>
          <p:cNvPicPr>
            <a:picLocks noChangeAspect="1"/>
          </p:cNvPicPr>
          <p:nvPr/>
        </p:nvPicPr>
        <p:blipFill>
          <a:blip r:embed="rId3"/>
          <a:stretch>
            <a:fillRect/>
          </a:stretch>
        </p:blipFill>
        <p:spPr>
          <a:xfrm>
            <a:off x="2244585" y="3198525"/>
            <a:ext cx="3266671" cy="4670923"/>
          </a:xfrm>
          <a:prstGeom prst="rect">
            <a:avLst/>
          </a:prstGeom>
        </p:spPr>
      </p:pic>
    </p:spTree>
    <p:extLst>
      <p:ext uri="{BB962C8B-B14F-4D97-AF65-F5344CB8AC3E}">
        <p14:creationId xmlns:p14="http://schemas.microsoft.com/office/powerpoint/2010/main" val="810110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9A9C021-A5D0-8F44-9570-D1EB45619A01}"/>
              </a:ext>
            </a:extLst>
          </p:cNvPr>
          <p:cNvSpPr/>
          <p:nvPr/>
        </p:nvSpPr>
        <p:spPr>
          <a:xfrm>
            <a:off x="-342641" y="-533115"/>
            <a:ext cx="1682912" cy="1682912"/>
          </a:xfrm>
          <a:prstGeom prst="ellipse">
            <a:avLst/>
          </a:prstGeom>
          <a:solidFill>
            <a:srgbClr val="016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D0000012-5463-D24C-B863-E24F392D6E1F}"/>
              </a:ext>
            </a:extLst>
          </p:cNvPr>
          <p:cNvSpPr/>
          <p:nvPr/>
        </p:nvSpPr>
        <p:spPr>
          <a:xfrm>
            <a:off x="527144" y="1149797"/>
            <a:ext cx="533144" cy="533144"/>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CF65CC47-4212-1B40-A211-54DEE7533B7A}"/>
              </a:ext>
            </a:extLst>
          </p:cNvPr>
          <p:cNvSpPr/>
          <p:nvPr/>
        </p:nvSpPr>
        <p:spPr>
          <a:xfrm>
            <a:off x="1195892" y="1416369"/>
            <a:ext cx="288758" cy="28875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2B32C1-4AEA-8B4F-A024-06B31A7D2D87}"/>
              </a:ext>
            </a:extLst>
          </p:cNvPr>
          <p:cNvSpPr/>
          <p:nvPr/>
        </p:nvSpPr>
        <p:spPr>
          <a:xfrm>
            <a:off x="2055591" y="338499"/>
            <a:ext cx="9590102" cy="1569660"/>
          </a:xfrm>
          <a:prstGeom prst="rect">
            <a:avLst/>
          </a:prstGeom>
        </p:spPr>
        <p:txBody>
          <a:bodyPr wrap="square">
            <a:spAutoFit/>
          </a:bodyPr>
          <a:lstStyle/>
          <a:p>
            <a:r>
              <a:rPr lang="en-US" sz="4800" dirty="0">
                <a:solidFill>
                  <a:srgbClr val="006FBA"/>
                </a:solidFill>
                <a:latin typeface="Calibri" panose="020F0502020204030204" pitchFamily="34" charset="0"/>
                <a:cs typeface="Calibri" panose="020F0502020204030204" pitchFamily="34" charset="0"/>
              </a:rPr>
              <a:t>Leading the Industry in Single-use Negative Pressure Wound Therapy</a:t>
            </a:r>
          </a:p>
        </p:txBody>
      </p:sp>
      <p:sp>
        <p:nvSpPr>
          <p:cNvPr id="11" name="TextBox 10">
            <a:extLst>
              <a:ext uri="{FF2B5EF4-FFF2-40B4-BE49-F238E27FC236}">
                <a16:creationId xmlns:a16="http://schemas.microsoft.com/office/drawing/2014/main" id="{7CF91452-F222-8D7C-41EC-9C6CEAA52F0E}"/>
              </a:ext>
            </a:extLst>
          </p:cNvPr>
          <p:cNvSpPr txBox="1"/>
          <p:nvPr/>
        </p:nvSpPr>
        <p:spPr>
          <a:xfrm>
            <a:off x="6671285" y="3727779"/>
            <a:ext cx="6361259" cy="2215991"/>
          </a:xfrm>
          <a:prstGeom prst="rect">
            <a:avLst/>
          </a:prstGeom>
          <a:noFill/>
        </p:spPr>
        <p:txBody>
          <a:bodyPr wrap="square" rtlCol="0">
            <a:spAutoFit/>
          </a:bodyPr>
          <a:lstStyle/>
          <a:p>
            <a:pPr marL="285750" indent="-285750">
              <a:spcAft>
                <a:spcPts val="1200"/>
              </a:spcAft>
              <a:buFont typeface="Wingdings" pitchFamily="2" charset="2"/>
              <a:buChar char="ü"/>
            </a:pPr>
            <a:r>
              <a:rPr lang="en-US" b="1" i="0" dirty="0">
                <a:solidFill>
                  <a:srgbClr val="808080"/>
                </a:solidFill>
                <a:effectLst/>
                <a:latin typeface="mr-eaves-xl-modern"/>
              </a:rPr>
              <a:t>Ideal for shallow wounds and incision lines</a:t>
            </a:r>
          </a:p>
          <a:p>
            <a:pPr marL="285750" indent="-285750">
              <a:spcAft>
                <a:spcPts val="1200"/>
              </a:spcAft>
              <a:buFont typeface="Wingdings" pitchFamily="2" charset="2"/>
              <a:buChar char="ü"/>
            </a:pPr>
            <a:r>
              <a:rPr lang="en-US" dirty="0">
                <a:solidFill>
                  <a:srgbClr val="808080"/>
                </a:solidFill>
                <a:latin typeface="Calibri" panose="020F0502020204030204" pitchFamily="34" charset="0"/>
                <a:cs typeface="Calibri" panose="020F0502020204030204" pitchFamily="34" charset="0"/>
              </a:rPr>
              <a:t>Manages low to moderate levels of exudate</a:t>
            </a:r>
          </a:p>
          <a:p>
            <a:pPr marL="285750" indent="-285750">
              <a:spcAft>
                <a:spcPts val="1200"/>
              </a:spcAft>
              <a:buFont typeface="Wingdings" pitchFamily="2" charset="2"/>
              <a:buChar char="ü"/>
            </a:pPr>
            <a:r>
              <a:rPr lang="en-US" dirty="0">
                <a:solidFill>
                  <a:srgbClr val="808080"/>
                </a:solidFill>
                <a:latin typeface="Calibri" panose="020F0502020204030204" pitchFamily="34" charset="0"/>
                <a:cs typeface="Calibri" panose="020F0502020204030204" pitchFamily="34" charset="0"/>
              </a:rPr>
              <a:t>Delivers compression-like therapy to the wound, wound margin, and </a:t>
            </a:r>
            <a:r>
              <a:rPr lang="en-US" dirty="0" err="1">
                <a:solidFill>
                  <a:srgbClr val="808080"/>
                </a:solidFill>
                <a:latin typeface="Calibri" panose="020F0502020204030204" pitchFamily="34" charset="0"/>
                <a:cs typeface="Calibri" panose="020F0502020204030204" pitchFamily="34" charset="0"/>
              </a:rPr>
              <a:t>periwound</a:t>
            </a:r>
            <a:endParaRPr lang="en-US" dirty="0">
              <a:solidFill>
                <a:srgbClr val="808080"/>
              </a:solidFill>
              <a:latin typeface="Calibri" panose="020F0502020204030204" pitchFamily="34" charset="0"/>
              <a:cs typeface="Calibri" panose="020F0502020204030204" pitchFamily="34" charset="0"/>
            </a:endParaRPr>
          </a:p>
          <a:p>
            <a:pPr marL="285750" indent="-285750">
              <a:spcAft>
                <a:spcPts val="1200"/>
              </a:spcAft>
              <a:buFont typeface="Wingdings" pitchFamily="2" charset="2"/>
              <a:buChar char="ü"/>
            </a:pPr>
            <a:r>
              <a:rPr lang="en-US" dirty="0">
                <a:solidFill>
                  <a:srgbClr val="808080"/>
                </a:solidFill>
                <a:latin typeface="Calibri" panose="020F0502020204030204" pitchFamily="34" charset="0"/>
                <a:cs typeface="Calibri" panose="020F0502020204030204" pitchFamily="34" charset="0"/>
              </a:rPr>
              <a:t>Canister-free and portable, which can help improve patient mobility and increase satisfaction rates</a:t>
            </a:r>
          </a:p>
        </p:txBody>
      </p:sp>
      <p:sp>
        <p:nvSpPr>
          <p:cNvPr id="7" name="TextBox 5">
            <a:extLst>
              <a:ext uri="{FF2B5EF4-FFF2-40B4-BE49-F238E27FC236}">
                <a16:creationId xmlns:a16="http://schemas.microsoft.com/office/drawing/2014/main" id="{18588B9D-8C42-A128-5D04-92B6A07C2881}"/>
              </a:ext>
            </a:extLst>
          </p:cNvPr>
          <p:cNvSpPr txBox="1">
            <a:spLocks noChangeArrowheads="1"/>
          </p:cNvSpPr>
          <p:nvPr/>
        </p:nvSpPr>
        <p:spPr bwMode="auto">
          <a:xfrm>
            <a:off x="6671285" y="3173974"/>
            <a:ext cx="62549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r>
              <a:rPr lang="en-US" sz="2400" b="1" dirty="0">
                <a:solidFill>
                  <a:srgbClr val="EB9416"/>
                </a:solidFill>
                <a:latin typeface="Calibri" panose="020F0502020204030204" pitchFamily="34" charset="0"/>
                <a:cs typeface="Calibri" panose="020F0502020204030204" pitchFamily="34" charset="0"/>
              </a:rPr>
              <a:t>PICO </a:t>
            </a:r>
            <a:r>
              <a:rPr lang="en-US" sz="2400" b="1" dirty="0" err="1">
                <a:solidFill>
                  <a:srgbClr val="EB9416"/>
                </a:solidFill>
                <a:latin typeface="Calibri" panose="020F0502020204030204" pitchFamily="34" charset="0"/>
                <a:cs typeface="Calibri" panose="020F0502020204030204" pitchFamily="34" charset="0"/>
              </a:rPr>
              <a:t>sNPWT</a:t>
            </a:r>
            <a:r>
              <a:rPr lang="en-US" sz="2400" b="1" dirty="0">
                <a:solidFill>
                  <a:srgbClr val="EB9416"/>
                </a:solidFill>
                <a:latin typeface="Calibri" panose="020F0502020204030204" pitchFamily="34" charset="0"/>
                <a:cs typeface="Calibri" panose="020F0502020204030204" pitchFamily="34" charset="0"/>
              </a:rPr>
              <a:t> PUMP</a:t>
            </a:r>
          </a:p>
        </p:txBody>
      </p:sp>
      <p:sp>
        <p:nvSpPr>
          <p:cNvPr id="15" name="TextBox 14">
            <a:extLst>
              <a:ext uri="{FF2B5EF4-FFF2-40B4-BE49-F238E27FC236}">
                <a16:creationId xmlns:a16="http://schemas.microsoft.com/office/drawing/2014/main" id="{86FF4AA7-68AC-DFFF-35B1-A8B4AE4EC977}"/>
              </a:ext>
            </a:extLst>
          </p:cNvPr>
          <p:cNvSpPr txBox="1"/>
          <p:nvPr/>
        </p:nvSpPr>
        <p:spPr>
          <a:xfrm>
            <a:off x="6671285" y="6587827"/>
            <a:ext cx="6361259" cy="800219"/>
          </a:xfrm>
          <a:prstGeom prst="rect">
            <a:avLst/>
          </a:prstGeom>
          <a:noFill/>
        </p:spPr>
        <p:txBody>
          <a:bodyPr wrap="square" rtlCol="0">
            <a:spAutoFit/>
          </a:bodyPr>
          <a:lstStyle/>
          <a:p>
            <a:pPr marL="285750" indent="-285750">
              <a:spcAft>
                <a:spcPts val="1200"/>
              </a:spcAft>
              <a:buFont typeface="Wingdings" pitchFamily="2" charset="2"/>
              <a:buChar char="ü"/>
            </a:pPr>
            <a:r>
              <a:rPr lang="en-US" b="1" dirty="0">
                <a:solidFill>
                  <a:srgbClr val="878B8F"/>
                </a:solidFill>
                <a:latin typeface="Calibri" panose="020F0502020204030204" pitchFamily="34" charset="0"/>
                <a:cs typeface="Calibri" panose="020F0502020204030204" pitchFamily="34" charset="0"/>
              </a:rPr>
              <a:t>PICO 7 or 14 Single-use NPWT Pump</a:t>
            </a:r>
          </a:p>
          <a:p>
            <a:pPr marL="285750" indent="-285750">
              <a:spcAft>
                <a:spcPts val="1200"/>
              </a:spcAft>
              <a:buFont typeface="Wingdings" pitchFamily="2" charset="2"/>
              <a:buChar char="ü"/>
            </a:pPr>
            <a:r>
              <a:rPr lang="en-US" dirty="0">
                <a:solidFill>
                  <a:srgbClr val="878B8F"/>
                </a:solidFill>
                <a:latin typeface="Calibri" panose="020F0502020204030204" pitchFamily="34" charset="0"/>
                <a:cs typeface="Calibri" panose="020F0502020204030204" pitchFamily="34" charset="0"/>
              </a:rPr>
              <a:t>Various Sized Dressings</a:t>
            </a:r>
          </a:p>
        </p:txBody>
      </p:sp>
      <p:sp>
        <p:nvSpPr>
          <p:cNvPr id="16" name="TextBox 5">
            <a:extLst>
              <a:ext uri="{FF2B5EF4-FFF2-40B4-BE49-F238E27FC236}">
                <a16:creationId xmlns:a16="http://schemas.microsoft.com/office/drawing/2014/main" id="{15212826-CCA2-2A27-5463-7845F714488A}"/>
              </a:ext>
            </a:extLst>
          </p:cNvPr>
          <p:cNvSpPr txBox="1">
            <a:spLocks noChangeArrowheads="1"/>
          </p:cNvSpPr>
          <p:nvPr/>
        </p:nvSpPr>
        <p:spPr bwMode="auto">
          <a:xfrm>
            <a:off x="6652637" y="6035910"/>
            <a:ext cx="59608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r>
              <a:rPr lang="en-US" sz="2400" b="1" dirty="0">
                <a:solidFill>
                  <a:srgbClr val="EB9416"/>
                </a:solidFill>
                <a:latin typeface="Calibri" panose="020F0502020204030204" pitchFamily="34" charset="0"/>
                <a:cs typeface="Calibri" panose="020F0502020204030204" pitchFamily="34" charset="0"/>
              </a:rPr>
              <a:t>Exclusive Partnership Bundle:</a:t>
            </a:r>
            <a:endParaRPr lang="en-US" altLang="ru-RU" sz="2400" b="1" dirty="0">
              <a:solidFill>
                <a:srgbClr val="EB9416"/>
              </a:solidFill>
              <a:latin typeface="Calibri" panose="020F0502020204030204" pitchFamily="34" charset="0"/>
              <a:cs typeface="Calibri" panose="020F0502020204030204" pitchFamily="34" charset="0"/>
            </a:endParaRPr>
          </a:p>
        </p:txBody>
      </p:sp>
      <p:sp>
        <p:nvSpPr>
          <p:cNvPr id="10" name="TextBox 5">
            <a:extLst>
              <a:ext uri="{FF2B5EF4-FFF2-40B4-BE49-F238E27FC236}">
                <a16:creationId xmlns:a16="http://schemas.microsoft.com/office/drawing/2014/main" id="{7672BE4F-11DE-CFCE-B435-3534AB0D0161}"/>
              </a:ext>
            </a:extLst>
          </p:cNvPr>
          <p:cNvSpPr txBox="1">
            <a:spLocks noChangeArrowheads="1"/>
          </p:cNvSpPr>
          <p:nvPr/>
        </p:nvSpPr>
        <p:spPr bwMode="auto">
          <a:xfrm>
            <a:off x="6671285" y="2500874"/>
            <a:ext cx="62549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r>
              <a:rPr lang="en-US" sz="2400" b="1" dirty="0">
                <a:latin typeface="Calibri" panose="020F0502020204030204" pitchFamily="34" charset="0"/>
                <a:cs typeface="Calibri" panose="020F0502020204030204" pitchFamily="34" charset="0"/>
              </a:rPr>
              <a:t>Single-use (s)NPWT</a:t>
            </a:r>
          </a:p>
        </p:txBody>
      </p:sp>
      <p:pic>
        <p:nvPicPr>
          <p:cNvPr id="8" name="Picture 7">
            <a:extLst>
              <a:ext uri="{FF2B5EF4-FFF2-40B4-BE49-F238E27FC236}">
                <a16:creationId xmlns:a16="http://schemas.microsoft.com/office/drawing/2014/main" id="{60625854-6CA7-AF93-5AC7-5EED717EF1AF}"/>
              </a:ext>
            </a:extLst>
          </p:cNvPr>
          <p:cNvPicPr>
            <a:picLocks noChangeAspect="1"/>
          </p:cNvPicPr>
          <p:nvPr/>
        </p:nvPicPr>
        <p:blipFill>
          <a:blip r:embed="rId2"/>
          <a:stretch>
            <a:fillRect/>
          </a:stretch>
        </p:blipFill>
        <p:spPr>
          <a:xfrm>
            <a:off x="2362200" y="2571308"/>
            <a:ext cx="3390900" cy="4842308"/>
          </a:xfrm>
          <a:prstGeom prst="rect">
            <a:avLst/>
          </a:prstGeom>
        </p:spPr>
      </p:pic>
      <p:pic>
        <p:nvPicPr>
          <p:cNvPr id="12" name="Graphic 11">
            <a:extLst>
              <a:ext uri="{FF2B5EF4-FFF2-40B4-BE49-F238E27FC236}">
                <a16:creationId xmlns:a16="http://schemas.microsoft.com/office/drawing/2014/main" id="{2B99F904-D84F-B943-9407-C3685FAAFB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4203" y="2915178"/>
            <a:ext cx="2600209" cy="354574"/>
          </a:xfrm>
          <a:prstGeom prst="rect">
            <a:avLst/>
          </a:prstGeom>
        </p:spPr>
      </p:pic>
    </p:spTree>
    <p:extLst>
      <p:ext uri="{BB962C8B-B14F-4D97-AF65-F5344CB8AC3E}">
        <p14:creationId xmlns:p14="http://schemas.microsoft.com/office/powerpoint/2010/main" val="2811239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9A9C021-A5D0-8F44-9570-D1EB45619A01}"/>
              </a:ext>
            </a:extLst>
          </p:cNvPr>
          <p:cNvSpPr/>
          <p:nvPr/>
        </p:nvSpPr>
        <p:spPr>
          <a:xfrm>
            <a:off x="-342641" y="-533115"/>
            <a:ext cx="1682912" cy="1682912"/>
          </a:xfrm>
          <a:prstGeom prst="ellipse">
            <a:avLst/>
          </a:prstGeom>
          <a:solidFill>
            <a:srgbClr val="016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D0000012-5463-D24C-B863-E24F392D6E1F}"/>
              </a:ext>
            </a:extLst>
          </p:cNvPr>
          <p:cNvSpPr/>
          <p:nvPr/>
        </p:nvSpPr>
        <p:spPr>
          <a:xfrm>
            <a:off x="527144" y="1149797"/>
            <a:ext cx="533144" cy="533144"/>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CF65CC47-4212-1B40-A211-54DEE7533B7A}"/>
              </a:ext>
            </a:extLst>
          </p:cNvPr>
          <p:cNvSpPr/>
          <p:nvPr/>
        </p:nvSpPr>
        <p:spPr>
          <a:xfrm>
            <a:off x="1195892" y="1416369"/>
            <a:ext cx="288758" cy="28875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2B32C1-4AEA-8B4F-A024-06B31A7D2D87}"/>
              </a:ext>
            </a:extLst>
          </p:cNvPr>
          <p:cNvSpPr/>
          <p:nvPr/>
        </p:nvSpPr>
        <p:spPr>
          <a:xfrm>
            <a:off x="2055591" y="338499"/>
            <a:ext cx="9590102" cy="1569660"/>
          </a:xfrm>
          <a:prstGeom prst="rect">
            <a:avLst/>
          </a:prstGeom>
        </p:spPr>
        <p:txBody>
          <a:bodyPr wrap="square">
            <a:spAutoFit/>
          </a:bodyPr>
          <a:lstStyle/>
          <a:p>
            <a:r>
              <a:rPr lang="en-US" sz="4800">
                <a:solidFill>
                  <a:srgbClr val="006FBA"/>
                </a:solidFill>
                <a:latin typeface="Calibri" panose="020F0502020204030204" pitchFamily="34" charset="0"/>
                <a:cs typeface="Calibri" panose="020F0502020204030204" pitchFamily="34" charset="0"/>
              </a:rPr>
              <a:t>Online NPWT Toolkit </a:t>
            </a:r>
            <a:r>
              <a:rPr lang="en-US" sz="4800" dirty="0">
                <a:solidFill>
                  <a:srgbClr val="006FBA"/>
                </a:solidFill>
                <a:latin typeface="Calibri" panose="020F0502020204030204" pitchFamily="34" charset="0"/>
                <a:cs typeface="Calibri" panose="020F0502020204030204" pitchFamily="34" charset="0"/>
              </a:rPr>
              <a:t>with Videos and Downloadable Guides</a:t>
            </a:r>
          </a:p>
        </p:txBody>
      </p:sp>
      <p:sp>
        <p:nvSpPr>
          <p:cNvPr id="10" name="TextBox 5">
            <a:extLst>
              <a:ext uri="{FF2B5EF4-FFF2-40B4-BE49-F238E27FC236}">
                <a16:creationId xmlns:a16="http://schemas.microsoft.com/office/drawing/2014/main" id="{7672BE4F-11DE-CFCE-B435-3534AB0D0161}"/>
              </a:ext>
            </a:extLst>
          </p:cNvPr>
          <p:cNvSpPr txBox="1">
            <a:spLocks noChangeArrowheads="1"/>
          </p:cNvSpPr>
          <p:nvPr/>
        </p:nvSpPr>
        <p:spPr bwMode="auto">
          <a:xfrm>
            <a:off x="6741117" y="2328353"/>
            <a:ext cx="60922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r>
              <a:rPr lang="en-US" sz="2400" b="1" dirty="0">
                <a:solidFill>
                  <a:srgbClr val="006FBA"/>
                </a:solidFill>
                <a:latin typeface="Calibri" panose="020F0502020204030204" pitchFamily="34" charset="0"/>
                <a:cs typeface="Calibri" panose="020F0502020204030204" pitchFamily="34" charset="0"/>
              </a:rPr>
              <a:t>Access by visiting </a:t>
            </a:r>
            <a:r>
              <a:rPr lang="en-US" sz="2400" b="1" u="sng" dirty="0" err="1">
                <a:solidFill>
                  <a:srgbClr val="2E9E46"/>
                </a:solidFill>
                <a:latin typeface="Calibri" panose="020F0502020204030204" pitchFamily="34" charset="0"/>
                <a:cs typeface="Calibri" panose="020F0502020204030204" pitchFamily="34" charset="0"/>
              </a:rPr>
              <a:t>MasVidaHealth.com</a:t>
            </a:r>
            <a:r>
              <a:rPr lang="en-US" sz="2400" b="1" u="sng" dirty="0">
                <a:solidFill>
                  <a:srgbClr val="2E9E46"/>
                </a:solidFill>
                <a:latin typeface="Calibri" panose="020F0502020204030204" pitchFamily="34" charset="0"/>
                <a:cs typeface="Calibri" panose="020F0502020204030204" pitchFamily="34" charset="0"/>
              </a:rPr>
              <a:t>/</a:t>
            </a:r>
            <a:r>
              <a:rPr lang="en-US" sz="2400" b="1" u="sng" dirty="0" err="1">
                <a:solidFill>
                  <a:srgbClr val="2E9E46"/>
                </a:solidFill>
                <a:latin typeface="Calibri" panose="020F0502020204030204" pitchFamily="34" charset="0"/>
                <a:cs typeface="Calibri" panose="020F0502020204030204" pitchFamily="34" charset="0"/>
              </a:rPr>
              <a:t>tookit</a:t>
            </a:r>
            <a:r>
              <a:rPr lang="en-US" sz="2400" b="1" u="sng" dirty="0">
                <a:solidFill>
                  <a:srgbClr val="2E9E46"/>
                </a:solidFill>
                <a:latin typeface="Calibri" panose="020F0502020204030204" pitchFamily="34" charset="0"/>
                <a:cs typeface="Calibri" panose="020F0502020204030204" pitchFamily="34" charset="0"/>
              </a:rPr>
              <a:t> </a:t>
            </a:r>
            <a:r>
              <a:rPr lang="en-US" sz="2400" b="1" dirty="0">
                <a:solidFill>
                  <a:srgbClr val="006FBA"/>
                </a:solidFill>
                <a:latin typeface="Calibri" panose="020F0502020204030204" pitchFamily="34" charset="0"/>
                <a:cs typeface="Calibri" panose="020F0502020204030204" pitchFamily="34" charset="0"/>
              </a:rPr>
              <a:t>or by scanning the QR code!</a:t>
            </a:r>
          </a:p>
        </p:txBody>
      </p:sp>
      <p:pic>
        <p:nvPicPr>
          <p:cNvPr id="13" name="Picture 12" descr="A computer on a desk&#10;&#10;Description automatically generated">
            <a:extLst>
              <a:ext uri="{FF2B5EF4-FFF2-40B4-BE49-F238E27FC236}">
                <a16:creationId xmlns:a16="http://schemas.microsoft.com/office/drawing/2014/main" id="{42D7A5DA-DF89-C482-4DE3-E470E473B796}"/>
              </a:ext>
            </a:extLst>
          </p:cNvPr>
          <p:cNvPicPr>
            <a:picLocks noChangeAspect="1"/>
          </p:cNvPicPr>
          <p:nvPr/>
        </p:nvPicPr>
        <p:blipFill>
          <a:blip r:embed="rId2"/>
          <a:stretch>
            <a:fillRect/>
          </a:stretch>
        </p:blipFill>
        <p:spPr>
          <a:xfrm>
            <a:off x="6741117" y="3351145"/>
            <a:ext cx="5079821" cy="3386547"/>
          </a:xfrm>
          <a:prstGeom prst="rect">
            <a:avLst/>
          </a:prstGeom>
        </p:spPr>
      </p:pic>
      <p:pic>
        <p:nvPicPr>
          <p:cNvPr id="17" name="Picture 16" descr="A white electronic device with text&#10;&#10;Description automatically generated">
            <a:extLst>
              <a:ext uri="{FF2B5EF4-FFF2-40B4-BE49-F238E27FC236}">
                <a16:creationId xmlns:a16="http://schemas.microsoft.com/office/drawing/2014/main" id="{762947BD-9EDF-13C0-0FB6-BB7356E124E3}"/>
              </a:ext>
            </a:extLst>
          </p:cNvPr>
          <p:cNvPicPr>
            <a:picLocks noChangeAspect="1"/>
          </p:cNvPicPr>
          <p:nvPr/>
        </p:nvPicPr>
        <p:blipFill>
          <a:blip r:embed="rId3"/>
          <a:stretch>
            <a:fillRect/>
          </a:stretch>
        </p:blipFill>
        <p:spPr>
          <a:xfrm>
            <a:off x="203621" y="3777666"/>
            <a:ext cx="2273300" cy="2960026"/>
          </a:xfrm>
          <a:prstGeom prst="rect">
            <a:avLst/>
          </a:prstGeom>
        </p:spPr>
      </p:pic>
      <p:pic>
        <p:nvPicPr>
          <p:cNvPr id="19" name="Picture 18" descr="A close-up of a form&#10;&#10;Description automatically generated">
            <a:extLst>
              <a:ext uri="{FF2B5EF4-FFF2-40B4-BE49-F238E27FC236}">
                <a16:creationId xmlns:a16="http://schemas.microsoft.com/office/drawing/2014/main" id="{A22EC120-47AE-8E4C-66D0-6C7A210951AE}"/>
              </a:ext>
            </a:extLst>
          </p:cNvPr>
          <p:cNvPicPr>
            <a:picLocks noChangeAspect="1"/>
          </p:cNvPicPr>
          <p:nvPr/>
        </p:nvPicPr>
        <p:blipFill>
          <a:blip r:embed="rId4"/>
          <a:stretch>
            <a:fillRect/>
          </a:stretch>
        </p:blipFill>
        <p:spPr>
          <a:xfrm>
            <a:off x="1045900" y="4332996"/>
            <a:ext cx="2273299" cy="2960025"/>
          </a:xfrm>
          <a:prstGeom prst="rect">
            <a:avLst/>
          </a:prstGeom>
        </p:spPr>
      </p:pic>
      <p:pic>
        <p:nvPicPr>
          <p:cNvPr id="21" name="Picture 20" descr="A guide to a medical application&#10;&#10;Description automatically generated">
            <a:extLst>
              <a:ext uri="{FF2B5EF4-FFF2-40B4-BE49-F238E27FC236}">
                <a16:creationId xmlns:a16="http://schemas.microsoft.com/office/drawing/2014/main" id="{3BB5E034-A1C6-D76E-9E83-BE7181009F45}"/>
              </a:ext>
            </a:extLst>
          </p:cNvPr>
          <p:cNvPicPr>
            <a:picLocks noChangeAspect="1"/>
          </p:cNvPicPr>
          <p:nvPr/>
        </p:nvPicPr>
        <p:blipFill>
          <a:blip r:embed="rId5"/>
          <a:stretch>
            <a:fillRect/>
          </a:stretch>
        </p:blipFill>
        <p:spPr>
          <a:xfrm>
            <a:off x="1618445" y="5088188"/>
            <a:ext cx="3401508" cy="2631355"/>
          </a:xfrm>
          <a:prstGeom prst="rect">
            <a:avLst/>
          </a:prstGeom>
        </p:spPr>
      </p:pic>
      <p:pic>
        <p:nvPicPr>
          <p:cNvPr id="23" name="Picture 22" descr="A video of a video game&#10;&#10;Description automatically generated">
            <a:extLst>
              <a:ext uri="{FF2B5EF4-FFF2-40B4-BE49-F238E27FC236}">
                <a16:creationId xmlns:a16="http://schemas.microsoft.com/office/drawing/2014/main" id="{B0F451D7-D145-0E1C-393F-1A60B106EB96}"/>
              </a:ext>
            </a:extLst>
          </p:cNvPr>
          <p:cNvPicPr>
            <a:picLocks noChangeAspect="1"/>
          </p:cNvPicPr>
          <p:nvPr/>
        </p:nvPicPr>
        <p:blipFill>
          <a:blip r:embed="rId6"/>
          <a:stretch>
            <a:fillRect/>
          </a:stretch>
        </p:blipFill>
        <p:spPr>
          <a:xfrm>
            <a:off x="2814445" y="2463489"/>
            <a:ext cx="2804224" cy="1569660"/>
          </a:xfrm>
          <a:prstGeom prst="rect">
            <a:avLst/>
          </a:prstGeom>
        </p:spPr>
      </p:pic>
      <p:pic>
        <p:nvPicPr>
          <p:cNvPr id="25" name="Picture 24" descr="A hand touching a device&#10;&#10;Description automatically generated">
            <a:extLst>
              <a:ext uri="{FF2B5EF4-FFF2-40B4-BE49-F238E27FC236}">
                <a16:creationId xmlns:a16="http://schemas.microsoft.com/office/drawing/2014/main" id="{FB7B4F84-E5BD-7E84-D52C-C3B5D429FA5C}"/>
              </a:ext>
            </a:extLst>
          </p:cNvPr>
          <p:cNvPicPr>
            <a:picLocks noChangeAspect="1"/>
          </p:cNvPicPr>
          <p:nvPr/>
        </p:nvPicPr>
        <p:blipFill>
          <a:blip r:embed="rId7"/>
          <a:stretch>
            <a:fillRect/>
          </a:stretch>
        </p:blipFill>
        <p:spPr>
          <a:xfrm>
            <a:off x="3599369" y="3104538"/>
            <a:ext cx="2836090" cy="1569660"/>
          </a:xfrm>
          <a:prstGeom prst="rect">
            <a:avLst/>
          </a:prstGeom>
        </p:spPr>
      </p:pic>
      <p:pic>
        <p:nvPicPr>
          <p:cNvPr id="27" name="Picture 26">
            <a:extLst>
              <a:ext uri="{FF2B5EF4-FFF2-40B4-BE49-F238E27FC236}">
                <a16:creationId xmlns:a16="http://schemas.microsoft.com/office/drawing/2014/main" id="{3D98ED53-D913-E30D-D75E-57711BFAC409}"/>
              </a:ext>
            </a:extLst>
          </p:cNvPr>
          <p:cNvPicPr>
            <a:picLocks noChangeAspect="1"/>
          </p:cNvPicPr>
          <p:nvPr/>
        </p:nvPicPr>
        <p:blipFill>
          <a:blip r:embed="rId8"/>
          <a:stretch>
            <a:fillRect/>
          </a:stretch>
        </p:blipFill>
        <p:spPr>
          <a:xfrm>
            <a:off x="12520572" y="3505640"/>
            <a:ext cx="1428732" cy="1428732"/>
          </a:xfrm>
          <a:prstGeom prst="rect">
            <a:avLst/>
          </a:prstGeom>
        </p:spPr>
      </p:pic>
      <p:sp>
        <p:nvSpPr>
          <p:cNvPr id="28" name="TextBox 5">
            <a:extLst>
              <a:ext uri="{FF2B5EF4-FFF2-40B4-BE49-F238E27FC236}">
                <a16:creationId xmlns:a16="http://schemas.microsoft.com/office/drawing/2014/main" id="{A2EDCD35-6B2B-A6E1-8D66-CCBC07DFF3DC}"/>
              </a:ext>
            </a:extLst>
          </p:cNvPr>
          <p:cNvSpPr txBox="1">
            <a:spLocks noChangeArrowheads="1"/>
          </p:cNvSpPr>
          <p:nvPr/>
        </p:nvSpPr>
        <p:spPr bwMode="auto">
          <a:xfrm>
            <a:off x="12126596" y="5175456"/>
            <a:ext cx="2224662" cy="465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2400" b="1" dirty="0">
                <a:solidFill>
                  <a:srgbClr val="2E9E46"/>
                </a:solidFill>
                <a:latin typeface="Calibri" panose="020F0502020204030204" pitchFamily="34" charset="0"/>
                <a:cs typeface="Calibri" panose="020F0502020204030204" pitchFamily="34" charset="0"/>
              </a:rPr>
              <a:t>Scan for access!</a:t>
            </a:r>
          </a:p>
        </p:txBody>
      </p:sp>
    </p:spTree>
    <p:extLst>
      <p:ext uri="{BB962C8B-B14F-4D97-AF65-F5344CB8AC3E}">
        <p14:creationId xmlns:p14="http://schemas.microsoft.com/office/powerpoint/2010/main" val="1242961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9A9C021-A5D0-8F44-9570-D1EB45619A01}"/>
              </a:ext>
            </a:extLst>
          </p:cNvPr>
          <p:cNvSpPr/>
          <p:nvPr/>
        </p:nvSpPr>
        <p:spPr>
          <a:xfrm>
            <a:off x="-342641" y="-533115"/>
            <a:ext cx="1682912" cy="1682912"/>
          </a:xfrm>
          <a:prstGeom prst="ellipse">
            <a:avLst/>
          </a:prstGeom>
          <a:solidFill>
            <a:srgbClr val="006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D0000012-5463-D24C-B863-E24F392D6E1F}"/>
              </a:ext>
            </a:extLst>
          </p:cNvPr>
          <p:cNvSpPr/>
          <p:nvPr/>
        </p:nvSpPr>
        <p:spPr>
          <a:xfrm>
            <a:off x="527144" y="1149797"/>
            <a:ext cx="533144" cy="533144"/>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CF65CC47-4212-1B40-A211-54DEE7533B7A}"/>
              </a:ext>
            </a:extLst>
          </p:cNvPr>
          <p:cNvSpPr/>
          <p:nvPr/>
        </p:nvSpPr>
        <p:spPr>
          <a:xfrm>
            <a:off x="1195892" y="1416369"/>
            <a:ext cx="288758" cy="28875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2B32C1-4AEA-8B4F-A024-06B31A7D2D87}"/>
              </a:ext>
            </a:extLst>
          </p:cNvPr>
          <p:cNvSpPr/>
          <p:nvPr/>
        </p:nvSpPr>
        <p:spPr>
          <a:xfrm>
            <a:off x="7011900" y="673997"/>
            <a:ext cx="6428010" cy="843972"/>
          </a:xfrm>
          <a:prstGeom prst="rect">
            <a:avLst/>
          </a:prstGeom>
        </p:spPr>
        <p:txBody>
          <a:bodyPr wrap="square">
            <a:spAutoFit/>
          </a:bodyPr>
          <a:lstStyle/>
          <a:p>
            <a:r>
              <a:rPr lang="en-US" sz="4800" dirty="0">
                <a:solidFill>
                  <a:srgbClr val="016FBA"/>
                </a:solidFill>
                <a:latin typeface="Calibri" panose="020F0502020204030204" pitchFamily="34" charset="0"/>
                <a:cs typeface="Calibri" panose="020F0502020204030204" pitchFamily="34" charset="0"/>
              </a:rPr>
              <a:t>Respiratory Therapy</a:t>
            </a:r>
          </a:p>
        </p:txBody>
      </p:sp>
      <p:sp>
        <p:nvSpPr>
          <p:cNvPr id="11" name="TextBox 10">
            <a:extLst>
              <a:ext uri="{FF2B5EF4-FFF2-40B4-BE49-F238E27FC236}">
                <a16:creationId xmlns:a16="http://schemas.microsoft.com/office/drawing/2014/main" id="{7CF91452-F222-8D7C-41EC-9C6CEAA52F0E}"/>
              </a:ext>
            </a:extLst>
          </p:cNvPr>
          <p:cNvSpPr txBox="1"/>
          <p:nvPr/>
        </p:nvSpPr>
        <p:spPr>
          <a:xfrm>
            <a:off x="7011900" y="2821116"/>
            <a:ext cx="6250210" cy="1200329"/>
          </a:xfrm>
          <a:prstGeom prst="rect">
            <a:avLst/>
          </a:prstGeom>
          <a:noFill/>
        </p:spPr>
        <p:txBody>
          <a:bodyPr wrap="square" rtlCol="0">
            <a:spAutoFit/>
          </a:bodyPr>
          <a:lstStyle/>
          <a:p>
            <a:pPr>
              <a:spcAft>
                <a:spcPts val="1200"/>
              </a:spcAft>
            </a:pPr>
            <a:r>
              <a:rPr lang="en-US" dirty="0">
                <a:solidFill>
                  <a:srgbClr val="878B8F"/>
                </a:solidFill>
                <a:latin typeface="Calibri" panose="020F0502020204030204" pitchFamily="34" charset="0"/>
                <a:cs typeface="Calibri" panose="020F0502020204030204" pitchFamily="34" charset="0"/>
              </a:rPr>
              <a:t>Get your residents the high-acuity treatment they need with a reliable and robust respiratory program. We bundle your rentals with your supplies at a predictable daily rate to make your respiratory equipment easy to manage.</a:t>
            </a:r>
            <a:endParaRPr lang="en-US" sz="3200" dirty="0">
              <a:solidFill>
                <a:srgbClr val="878B8F"/>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8B88EAE-FC2B-811D-C7B0-2E9E513873B3}"/>
              </a:ext>
            </a:extLst>
          </p:cNvPr>
          <p:cNvSpPr txBox="1"/>
          <p:nvPr/>
        </p:nvSpPr>
        <p:spPr>
          <a:xfrm>
            <a:off x="7011900" y="1692489"/>
            <a:ext cx="5891936" cy="954107"/>
          </a:xfrm>
          <a:prstGeom prst="rect">
            <a:avLst/>
          </a:prstGeom>
          <a:noFill/>
        </p:spPr>
        <p:txBody>
          <a:bodyPr wrap="square" rtlCol="0">
            <a:spAutoFit/>
          </a:bodyPr>
          <a:lstStyle/>
          <a:p>
            <a:r>
              <a:rPr lang="en-US" sz="2800" b="1" dirty="0">
                <a:solidFill>
                  <a:srgbClr val="2E9E46"/>
                </a:solidFill>
                <a:latin typeface="Calibri" panose="020F0502020204030204" pitchFamily="34" charset="0"/>
                <a:cs typeface="Calibri" panose="020F0502020204030204" pitchFamily="34" charset="0"/>
              </a:rPr>
              <a:t>Reliable and robust respiratory equipment for better outcomes.</a:t>
            </a:r>
          </a:p>
        </p:txBody>
      </p:sp>
      <p:pic>
        <p:nvPicPr>
          <p:cNvPr id="6" name="Picture 5">
            <a:extLst>
              <a:ext uri="{FF2B5EF4-FFF2-40B4-BE49-F238E27FC236}">
                <a16:creationId xmlns:a16="http://schemas.microsoft.com/office/drawing/2014/main" id="{F59147AC-551F-8D22-EFD7-88316900E80B}"/>
              </a:ext>
            </a:extLst>
          </p:cNvPr>
          <p:cNvPicPr>
            <a:picLocks noChangeAspect="1"/>
          </p:cNvPicPr>
          <p:nvPr/>
        </p:nvPicPr>
        <p:blipFill>
          <a:blip r:embed="rId2"/>
          <a:stretch>
            <a:fillRect/>
          </a:stretch>
        </p:blipFill>
        <p:spPr>
          <a:xfrm>
            <a:off x="1930073" y="816583"/>
            <a:ext cx="4673065" cy="4649700"/>
          </a:xfrm>
          <a:prstGeom prst="rect">
            <a:avLst/>
          </a:prstGeom>
        </p:spPr>
      </p:pic>
      <p:sp>
        <p:nvSpPr>
          <p:cNvPr id="8" name="TextBox 7">
            <a:extLst>
              <a:ext uri="{FF2B5EF4-FFF2-40B4-BE49-F238E27FC236}">
                <a16:creationId xmlns:a16="http://schemas.microsoft.com/office/drawing/2014/main" id="{BBB8AA9C-FF5E-6AC7-CCD7-8A1229F6F0C5}"/>
              </a:ext>
            </a:extLst>
          </p:cNvPr>
          <p:cNvSpPr txBox="1"/>
          <p:nvPr/>
        </p:nvSpPr>
        <p:spPr>
          <a:xfrm>
            <a:off x="7011900" y="4296045"/>
            <a:ext cx="5712003" cy="3323987"/>
          </a:xfrm>
          <a:prstGeom prst="rect">
            <a:avLst/>
          </a:prstGeom>
          <a:noFill/>
        </p:spPr>
        <p:txBody>
          <a:bodyPr wrap="square" rtlCol="0">
            <a:spAutoFit/>
          </a:bodyPr>
          <a:lstStyle/>
          <a:p>
            <a:pPr marL="285750" indent="-285750">
              <a:spcAft>
                <a:spcPts val="1200"/>
              </a:spcAft>
              <a:buFont typeface="Wingdings" pitchFamily="2" charset="2"/>
              <a:buChar char="ü"/>
            </a:pPr>
            <a:r>
              <a:rPr lang="en-US" sz="2000" dirty="0">
                <a:solidFill>
                  <a:srgbClr val="016FBA"/>
                </a:solidFill>
                <a:latin typeface="Calibri" panose="020F0502020204030204" pitchFamily="34" charset="0"/>
                <a:cs typeface="Calibri" panose="020F0502020204030204" pitchFamily="34" charset="0"/>
              </a:rPr>
              <a:t>Get the respiratory equipment you need to effectively serve your patients.</a:t>
            </a:r>
          </a:p>
          <a:p>
            <a:pPr marL="285750" indent="-285750">
              <a:spcAft>
                <a:spcPts val="1200"/>
              </a:spcAft>
              <a:buFont typeface="Wingdings" pitchFamily="2" charset="2"/>
              <a:buChar char="ü"/>
            </a:pPr>
            <a:r>
              <a:rPr lang="en-US" sz="2000" dirty="0">
                <a:solidFill>
                  <a:srgbClr val="016FBA"/>
                </a:solidFill>
                <a:latin typeface="Calibri" panose="020F0502020204030204" pitchFamily="34" charset="0"/>
                <a:cs typeface="Calibri" panose="020F0502020204030204" pitchFamily="34" charset="0"/>
              </a:rPr>
              <a:t>Package your supplies with your rental for a predictable daily rate.</a:t>
            </a:r>
          </a:p>
          <a:p>
            <a:pPr marL="285750" indent="-285750">
              <a:spcAft>
                <a:spcPts val="1200"/>
              </a:spcAft>
              <a:buFont typeface="Wingdings" pitchFamily="2" charset="2"/>
              <a:buChar char="ü"/>
            </a:pPr>
            <a:r>
              <a:rPr lang="en-US" sz="2000" dirty="0">
                <a:solidFill>
                  <a:srgbClr val="016FBA"/>
                </a:solidFill>
                <a:latin typeface="Calibri" panose="020F0502020204030204" pitchFamily="34" charset="0"/>
                <a:cs typeface="Calibri" panose="020F0502020204030204" pitchFamily="34" charset="0"/>
              </a:rPr>
              <a:t>24/7 certified on-staff clinical respiratory therapists available.</a:t>
            </a:r>
          </a:p>
          <a:p>
            <a:pPr marL="285750" indent="-285750">
              <a:spcAft>
                <a:spcPts val="1200"/>
              </a:spcAft>
              <a:buFont typeface="Wingdings" pitchFamily="2" charset="2"/>
              <a:buChar char="ü"/>
            </a:pPr>
            <a:r>
              <a:rPr lang="en-US" sz="2000" dirty="0">
                <a:solidFill>
                  <a:srgbClr val="016FBA"/>
                </a:solidFill>
                <a:latin typeface="Calibri" panose="020F0502020204030204" pitchFamily="34" charset="0"/>
                <a:cs typeface="Calibri" panose="020F0502020204030204" pitchFamily="34" charset="0"/>
              </a:rPr>
              <a:t>A Director of Clinical Respiratory Services will be assigned for oversight and supervision of all clinical respiratory services provided by us.</a:t>
            </a:r>
          </a:p>
        </p:txBody>
      </p:sp>
      <p:pic>
        <p:nvPicPr>
          <p:cNvPr id="9" name="Picture 8" descr="Icon&#10;&#10;Description automatically generated">
            <a:extLst>
              <a:ext uri="{FF2B5EF4-FFF2-40B4-BE49-F238E27FC236}">
                <a16:creationId xmlns:a16="http://schemas.microsoft.com/office/drawing/2014/main" id="{7F3704FA-8D7D-593C-01B3-A820DCD12C7E}"/>
              </a:ext>
            </a:extLst>
          </p:cNvPr>
          <p:cNvPicPr>
            <a:picLocks noChangeAspect="1"/>
          </p:cNvPicPr>
          <p:nvPr/>
        </p:nvPicPr>
        <p:blipFill>
          <a:blip r:embed="rId3"/>
          <a:stretch>
            <a:fillRect/>
          </a:stretch>
        </p:blipFill>
        <p:spPr>
          <a:xfrm>
            <a:off x="12964843" y="98063"/>
            <a:ext cx="1547718" cy="1278550"/>
          </a:xfrm>
          <a:prstGeom prst="rect">
            <a:avLst/>
          </a:prstGeom>
        </p:spPr>
      </p:pic>
    </p:spTree>
    <p:extLst>
      <p:ext uri="{BB962C8B-B14F-4D97-AF65-F5344CB8AC3E}">
        <p14:creationId xmlns:p14="http://schemas.microsoft.com/office/powerpoint/2010/main" val="688523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9A9C021-A5D0-8F44-9570-D1EB45619A01}"/>
              </a:ext>
            </a:extLst>
          </p:cNvPr>
          <p:cNvSpPr/>
          <p:nvPr/>
        </p:nvSpPr>
        <p:spPr>
          <a:xfrm>
            <a:off x="-342641" y="-533115"/>
            <a:ext cx="1682912" cy="1682912"/>
          </a:xfrm>
          <a:prstGeom prst="ellipse">
            <a:avLst/>
          </a:prstGeom>
          <a:solidFill>
            <a:srgbClr val="006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D0000012-5463-D24C-B863-E24F392D6E1F}"/>
              </a:ext>
            </a:extLst>
          </p:cNvPr>
          <p:cNvSpPr/>
          <p:nvPr/>
        </p:nvSpPr>
        <p:spPr>
          <a:xfrm>
            <a:off x="527144" y="1149797"/>
            <a:ext cx="533144" cy="533144"/>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CF65CC47-4212-1B40-A211-54DEE7533B7A}"/>
              </a:ext>
            </a:extLst>
          </p:cNvPr>
          <p:cNvSpPr/>
          <p:nvPr/>
        </p:nvSpPr>
        <p:spPr>
          <a:xfrm>
            <a:off x="1195892" y="1416369"/>
            <a:ext cx="288758" cy="28875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2B32C1-4AEA-8B4F-A024-06B31A7D2D87}"/>
              </a:ext>
            </a:extLst>
          </p:cNvPr>
          <p:cNvSpPr/>
          <p:nvPr/>
        </p:nvSpPr>
        <p:spPr>
          <a:xfrm>
            <a:off x="7001024" y="631539"/>
            <a:ext cx="6562576" cy="1569660"/>
          </a:xfrm>
          <a:prstGeom prst="rect">
            <a:avLst/>
          </a:prstGeom>
        </p:spPr>
        <p:txBody>
          <a:bodyPr wrap="square">
            <a:spAutoFit/>
          </a:bodyPr>
          <a:lstStyle/>
          <a:p>
            <a:r>
              <a:rPr lang="en-US" sz="4800" dirty="0">
                <a:solidFill>
                  <a:srgbClr val="016FBA"/>
                </a:solidFill>
                <a:latin typeface="Calibri" panose="020F0502020204030204" pitchFamily="34" charset="0"/>
                <a:cs typeface="Calibri" panose="020F0502020204030204" pitchFamily="34" charset="0"/>
              </a:rPr>
              <a:t>Durable Medical Equipment (DME)</a:t>
            </a:r>
          </a:p>
        </p:txBody>
      </p:sp>
      <p:sp>
        <p:nvSpPr>
          <p:cNvPr id="11" name="TextBox 10">
            <a:extLst>
              <a:ext uri="{FF2B5EF4-FFF2-40B4-BE49-F238E27FC236}">
                <a16:creationId xmlns:a16="http://schemas.microsoft.com/office/drawing/2014/main" id="{7CF91452-F222-8D7C-41EC-9C6CEAA52F0E}"/>
              </a:ext>
            </a:extLst>
          </p:cNvPr>
          <p:cNvSpPr txBox="1"/>
          <p:nvPr/>
        </p:nvSpPr>
        <p:spPr>
          <a:xfrm>
            <a:off x="7001024" y="2956129"/>
            <a:ext cx="6250210" cy="923330"/>
          </a:xfrm>
          <a:prstGeom prst="rect">
            <a:avLst/>
          </a:prstGeom>
          <a:noFill/>
        </p:spPr>
        <p:txBody>
          <a:bodyPr wrap="square" rtlCol="0">
            <a:spAutoFit/>
          </a:bodyPr>
          <a:lstStyle/>
          <a:p>
            <a:pPr>
              <a:spcAft>
                <a:spcPts val="1200"/>
              </a:spcAft>
            </a:pPr>
            <a:r>
              <a:rPr lang="en-US" dirty="0">
                <a:solidFill>
                  <a:srgbClr val="878B8F"/>
                </a:solidFill>
                <a:latin typeface="Calibri" panose="020F0502020204030204" pitchFamily="34" charset="0"/>
                <a:cs typeface="Calibri" panose="020F0502020204030204" pitchFamily="34" charset="0"/>
              </a:rPr>
              <a:t>Your residents deserve reliable medical equipment for their unique needs. Get reliable and affordable DME delivered same-day. Guaranteed.</a:t>
            </a:r>
            <a:endParaRPr lang="en-US" sz="3200" dirty="0">
              <a:solidFill>
                <a:srgbClr val="878B8F"/>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8B88EAE-FC2B-811D-C7B0-2E9E513873B3}"/>
              </a:ext>
            </a:extLst>
          </p:cNvPr>
          <p:cNvSpPr txBox="1"/>
          <p:nvPr/>
        </p:nvSpPr>
        <p:spPr>
          <a:xfrm>
            <a:off x="7001023" y="2317054"/>
            <a:ext cx="6289105" cy="523220"/>
          </a:xfrm>
          <a:prstGeom prst="rect">
            <a:avLst/>
          </a:prstGeom>
          <a:noFill/>
        </p:spPr>
        <p:txBody>
          <a:bodyPr wrap="square" rtlCol="0">
            <a:spAutoFit/>
          </a:bodyPr>
          <a:lstStyle/>
          <a:p>
            <a:r>
              <a:rPr lang="en-US" sz="2800" b="1" dirty="0">
                <a:solidFill>
                  <a:srgbClr val="2E9E46"/>
                </a:solidFill>
                <a:latin typeface="Calibri" panose="020F0502020204030204" pitchFamily="34" charset="0"/>
                <a:cs typeface="Calibri" panose="020F0502020204030204" pitchFamily="34" charset="0"/>
              </a:rPr>
              <a:t>Our DME rental is reliable, fast, and easy.</a:t>
            </a:r>
          </a:p>
        </p:txBody>
      </p:sp>
      <p:pic>
        <p:nvPicPr>
          <p:cNvPr id="8" name="Picture 7">
            <a:extLst>
              <a:ext uri="{FF2B5EF4-FFF2-40B4-BE49-F238E27FC236}">
                <a16:creationId xmlns:a16="http://schemas.microsoft.com/office/drawing/2014/main" id="{8C2E6715-B643-763B-3C9C-EEC02CF90A73}"/>
              </a:ext>
            </a:extLst>
          </p:cNvPr>
          <p:cNvPicPr>
            <a:picLocks noChangeAspect="1"/>
          </p:cNvPicPr>
          <p:nvPr/>
        </p:nvPicPr>
        <p:blipFill>
          <a:blip r:embed="rId2"/>
          <a:stretch>
            <a:fillRect/>
          </a:stretch>
        </p:blipFill>
        <p:spPr>
          <a:xfrm flipH="1">
            <a:off x="1795063" y="741428"/>
            <a:ext cx="4764416" cy="4770372"/>
          </a:xfrm>
          <a:prstGeom prst="rect">
            <a:avLst/>
          </a:prstGeom>
        </p:spPr>
      </p:pic>
      <p:sp>
        <p:nvSpPr>
          <p:cNvPr id="6" name="TextBox 5">
            <a:extLst>
              <a:ext uri="{FF2B5EF4-FFF2-40B4-BE49-F238E27FC236}">
                <a16:creationId xmlns:a16="http://schemas.microsoft.com/office/drawing/2014/main" id="{E87E7E8C-95BB-223E-8D8A-C721FD2B77BF}"/>
              </a:ext>
            </a:extLst>
          </p:cNvPr>
          <p:cNvSpPr txBox="1"/>
          <p:nvPr/>
        </p:nvSpPr>
        <p:spPr>
          <a:xfrm>
            <a:off x="7001024" y="4101315"/>
            <a:ext cx="6562576" cy="3170099"/>
          </a:xfrm>
          <a:prstGeom prst="rect">
            <a:avLst/>
          </a:prstGeom>
          <a:noFill/>
        </p:spPr>
        <p:txBody>
          <a:bodyPr wrap="square" rtlCol="0">
            <a:spAutoFit/>
          </a:bodyPr>
          <a:lstStyle/>
          <a:p>
            <a:pPr marL="285750" indent="-285750">
              <a:spcAft>
                <a:spcPts val="1200"/>
              </a:spcAft>
              <a:buFont typeface="Wingdings" pitchFamily="2" charset="2"/>
              <a:buChar char="ü"/>
            </a:pPr>
            <a:r>
              <a:rPr lang="en-US" sz="2000" dirty="0">
                <a:solidFill>
                  <a:srgbClr val="016FBA"/>
                </a:solidFill>
                <a:latin typeface="Calibri" panose="020F0502020204030204" pitchFamily="34" charset="0"/>
                <a:cs typeface="Calibri" panose="020F0502020204030204" pitchFamily="34" charset="0"/>
              </a:rPr>
              <a:t>All our equipment is best-in-class.</a:t>
            </a:r>
          </a:p>
          <a:p>
            <a:pPr marL="285750" indent="-285750">
              <a:spcAft>
                <a:spcPts val="1200"/>
              </a:spcAft>
              <a:buFont typeface="Wingdings" pitchFamily="2" charset="2"/>
              <a:buChar char="ü"/>
            </a:pPr>
            <a:r>
              <a:rPr lang="en-US" sz="2000" dirty="0">
                <a:solidFill>
                  <a:srgbClr val="016FBA"/>
                </a:solidFill>
                <a:latin typeface="Calibri" panose="020F0502020204030204" pitchFamily="34" charset="0"/>
                <a:cs typeface="Calibri" panose="020F0502020204030204" pitchFamily="34" charset="0"/>
              </a:rPr>
              <a:t>Our online portal technology increases operational efficiency and improves your bottom-line.</a:t>
            </a:r>
          </a:p>
          <a:p>
            <a:pPr marL="285750" indent="-285750">
              <a:spcAft>
                <a:spcPts val="1200"/>
              </a:spcAft>
              <a:buFont typeface="Wingdings" pitchFamily="2" charset="2"/>
              <a:buChar char="ü"/>
            </a:pPr>
            <a:r>
              <a:rPr lang="en-US" sz="2000" dirty="0">
                <a:solidFill>
                  <a:srgbClr val="016FBA"/>
                </a:solidFill>
                <a:latin typeface="Calibri" panose="020F0502020204030204" pitchFamily="34" charset="0"/>
                <a:cs typeface="Calibri" panose="020F0502020204030204" pitchFamily="34" charset="0"/>
              </a:rPr>
              <a:t>OneSource: Consolidate your many vendors to one single point of contact for all your DME.</a:t>
            </a:r>
          </a:p>
          <a:p>
            <a:pPr marL="285750" indent="-285750">
              <a:spcAft>
                <a:spcPts val="1200"/>
              </a:spcAft>
              <a:buFont typeface="Wingdings" pitchFamily="2" charset="2"/>
              <a:buChar char="ü"/>
            </a:pPr>
            <a:r>
              <a:rPr lang="en-US" sz="2000" dirty="0">
                <a:solidFill>
                  <a:srgbClr val="016FBA"/>
                </a:solidFill>
                <a:latin typeface="Calibri" panose="020F0502020204030204" pitchFamily="34" charset="0"/>
                <a:cs typeface="Calibri" panose="020F0502020204030204" pitchFamily="34" charset="0"/>
              </a:rPr>
              <a:t>Reliable. Fast. Easy. We provide a turn-key approach from ordering and delivery to maintenance and pick-up.</a:t>
            </a:r>
          </a:p>
          <a:p>
            <a:pPr marL="285750" indent="-285750">
              <a:spcAft>
                <a:spcPts val="1200"/>
              </a:spcAft>
              <a:buFont typeface="Wingdings" pitchFamily="2" charset="2"/>
              <a:buChar char="ü"/>
            </a:pPr>
            <a:r>
              <a:rPr lang="en-US" sz="2000" dirty="0">
                <a:solidFill>
                  <a:srgbClr val="016FBA"/>
                </a:solidFill>
                <a:latin typeface="Calibri" panose="020F0502020204030204" pitchFamily="34" charset="0"/>
                <a:cs typeface="Calibri" panose="020F0502020204030204" pitchFamily="34" charset="0"/>
              </a:rPr>
              <a:t>Bundled rentals and supplies at one predictable daily rate.</a:t>
            </a:r>
          </a:p>
        </p:txBody>
      </p:sp>
      <p:pic>
        <p:nvPicPr>
          <p:cNvPr id="9" name="Picture 8" descr="Icon&#10;&#10;Description automatically generated">
            <a:extLst>
              <a:ext uri="{FF2B5EF4-FFF2-40B4-BE49-F238E27FC236}">
                <a16:creationId xmlns:a16="http://schemas.microsoft.com/office/drawing/2014/main" id="{71D40AF9-619C-99D9-7B29-888EDEBF7773}"/>
              </a:ext>
            </a:extLst>
          </p:cNvPr>
          <p:cNvPicPr>
            <a:picLocks noChangeAspect="1"/>
          </p:cNvPicPr>
          <p:nvPr/>
        </p:nvPicPr>
        <p:blipFill>
          <a:blip r:embed="rId3"/>
          <a:stretch>
            <a:fillRect/>
          </a:stretch>
        </p:blipFill>
        <p:spPr>
          <a:xfrm>
            <a:off x="13052399" y="131827"/>
            <a:ext cx="1501801" cy="924185"/>
          </a:xfrm>
          <a:prstGeom prst="rect">
            <a:avLst/>
          </a:prstGeom>
        </p:spPr>
      </p:pic>
    </p:spTree>
    <p:extLst>
      <p:ext uri="{BB962C8B-B14F-4D97-AF65-F5344CB8AC3E}">
        <p14:creationId xmlns:p14="http://schemas.microsoft.com/office/powerpoint/2010/main" val="819218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9A9C021-A5D0-8F44-9570-D1EB45619A01}"/>
              </a:ext>
            </a:extLst>
          </p:cNvPr>
          <p:cNvSpPr/>
          <p:nvPr/>
        </p:nvSpPr>
        <p:spPr>
          <a:xfrm>
            <a:off x="-342641" y="-533115"/>
            <a:ext cx="1682912" cy="1682912"/>
          </a:xfrm>
          <a:prstGeom prst="ellipse">
            <a:avLst/>
          </a:prstGeom>
          <a:solidFill>
            <a:srgbClr val="006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D0000012-5463-D24C-B863-E24F392D6E1F}"/>
              </a:ext>
            </a:extLst>
          </p:cNvPr>
          <p:cNvSpPr/>
          <p:nvPr/>
        </p:nvSpPr>
        <p:spPr>
          <a:xfrm>
            <a:off x="527144" y="1149797"/>
            <a:ext cx="533144" cy="533144"/>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CF65CC47-4212-1B40-A211-54DEE7533B7A}"/>
              </a:ext>
            </a:extLst>
          </p:cNvPr>
          <p:cNvSpPr/>
          <p:nvPr/>
        </p:nvSpPr>
        <p:spPr>
          <a:xfrm>
            <a:off x="1195892" y="1416369"/>
            <a:ext cx="288758" cy="28875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2B32C1-4AEA-8B4F-A024-06B31A7D2D87}"/>
              </a:ext>
            </a:extLst>
          </p:cNvPr>
          <p:cNvSpPr/>
          <p:nvPr/>
        </p:nvSpPr>
        <p:spPr>
          <a:xfrm>
            <a:off x="4981139" y="986355"/>
            <a:ext cx="6428010" cy="1569660"/>
          </a:xfrm>
          <a:prstGeom prst="rect">
            <a:avLst/>
          </a:prstGeom>
        </p:spPr>
        <p:txBody>
          <a:bodyPr wrap="square">
            <a:spAutoFit/>
          </a:bodyPr>
          <a:lstStyle/>
          <a:p>
            <a:r>
              <a:rPr lang="en-US" sz="4800" dirty="0">
                <a:solidFill>
                  <a:srgbClr val="016FBA"/>
                </a:solidFill>
                <a:latin typeface="Calibri" panose="020F0502020204030204" pitchFamily="34" charset="0"/>
                <a:cs typeface="Calibri" panose="020F0502020204030204" pitchFamily="34" charset="0"/>
              </a:rPr>
              <a:t>We Make Facility Hygiene Better</a:t>
            </a:r>
          </a:p>
        </p:txBody>
      </p:sp>
      <p:sp>
        <p:nvSpPr>
          <p:cNvPr id="7" name="TextBox 6">
            <a:extLst>
              <a:ext uri="{FF2B5EF4-FFF2-40B4-BE49-F238E27FC236}">
                <a16:creationId xmlns:a16="http://schemas.microsoft.com/office/drawing/2014/main" id="{98B88EAE-FC2B-811D-C7B0-2E9E513873B3}"/>
              </a:ext>
            </a:extLst>
          </p:cNvPr>
          <p:cNvSpPr txBox="1"/>
          <p:nvPr/>
        </p:nvSpPr>
        <p:spPr>
          <a:xfrm>
            <a:off x="4981138" y="463135"/>
            <a:ext cx="7769661" cy="523220"/>
          </a:xfrm>
          <a:prstGeom prst="rect">
            <a:avLst/>
          </a:prstGeom>
          <a:noFill/>
        </p:spPr>
        <p:txBody>
          <a:bodyPr wrap="square" rtlCol="0">
            <a:spAutoFit/>
          </a:bodyPr>
          <a:lstStyle/>
          <a:p>
            <a:r>
              <a:rPr lang="en-US" sz="2800" b="1" dirty="0" err="1">
                <a:solidFill>
                  <a:srgbClr val="2E9E46"/>
                </a:solidFill>
                <a:latin typeface="Calibri" panose="020F0502020204030204" pitchFamily="34" charset="0"/>
                <a:cs typeface="Calibri" panose="020F0502020204030204" pitchFamily="34" charset="0"/>
              </a:rPr>
              <a:t>MasVida</a:t>
            </a:r>
            <a:r>
              <a:rPr lang="en-US" sz="2800" b="1" dirty="0">
                <a:solidFill>
                  <a:srgbClr val="2E9E46"/>
                </a:solidFill>
                <a:latin typeface="Calibri" panose="020F0502020204030204" pitchFamily="34" charset="0"/>
                <a:cs typeface="Calibri" panose="020F0502020204030204" pitchFamily="34" charset="0"/>
              </a:rPr>
              <a:t> Infection Prevention and Control (</a:t>
            </a:r>
            <a:r>
              <a:rPr lang="en-US" sz="2800" b="1" dirty="0" err="1">
                <a:solidFill>
                  <a:srgbClr val="2E9E46"/>
                </a:solidFill>
                <a:latin typeface="Calibri" panose="020F0502020204030204" pitchFamily="34" charset="0"/>
                <a:cs typeface="Calibri" panose="020F0502020204030204" pitchFamily="34" charset="0"/>
              </a:rPr>
              <a:t>MViP</a:t>
            </a:r>
            <a:r>
              <a:rPr lang="en-US" sz="2800" b="1" dirty="0">
                <a:solidFill>
                  <a:srgbClr val="2E9E46"/>
                </a:solidFill>
                <a:latin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F3D5DD24-66C3-E76D-85CE-2B46E4968C7D}"/>
              </a:ext>
            </a:extLst>
          </p:cNvPr>
          <p:cNvSpPr txBox="1"/>
          <p:nvPr/>
        </p:nvSpPr>
        <p:spPr>
          <a:xfrm>
            <a:off x="2164100" y="2789131"/>
            <a:ext cx="11231805" cy="2554545"/>
          </a:xfrm>
          <a:prstGeom prst="rect">
            <a:avLst/>
          </a:prstGeom>
          <a:noFill/>
        </p:spPr>
        <p:txBody>
          <a:bodyPr wrap="square" rtlCol="0">
            <a:spAutoFit/>
          </a:bodyPr>
          <a:lstStyle/>
          <a:p>
            <a:pPr marL="342900" indent="-342900" algn="l" fontAlgn="base">
              <a:buFont typeface="Wingdings" pitchFamily="2" charset="2"/>
              <a:buChar char="ü"/>
            </a:pPr>
            <a:r>
              <a:rPr lang="en-US" sz="2000" b="1" i="0" u="none" strike="noStrike" dirty="0">
                <a:solidFill>
                  <a:srgbClr val="016FBA"/>
                </a:solidFill>
                <a:effectLst/>
                <a:latin typeface="mr-eaves-xl-modern"/>
              </a:rPr>
              <a:t>All-in-one IPC solution: </a:t>
            </a:r>
            <a:r>
              <a:rPr lang="en-US" sz="2000" b="0" i="0" u="none" strike="noStrike" dirty="0" err="1">
                <a:solidFill>
                  <a:srgbClr val="878A8F"/>
                </a:solidFill>
                <a:effectLst/>
                <a:latin typeface="mr-eaves-xl-modern"/>
              </a:rPr>
              <a:t>MViP</a:t>
            </a:r>
            <a:r>
              <a:rPr lang="en-US" sz="2000" b="0" i="0" u="none" strike="noStrike" dirty="0">
                <a:solidFill>
                  <a:srgbClr val="878A8F"/>
                </a:solidFill>
                <a:effectLst/>
                <a:latin typeface="mr-eaves-xl-modern"/>
              </a:rPr>
              <a:t> provides everything you need for infection prevention and cleaning, keeping your space healthy for everyone.</a:t>
            </a:r>
          </a:p>
          <a:p>
            <a:pPr marL="342900" indent="-342900" algn="l" fontAlgn="base">
              <a:buFont typeface="Wingdings" pitchFamily="2" charset="2"/>
              <a:buChar char="ü"/>
            </a:pPr>
            <a:endParaRPr lang="en-US" sz="2000" b="1" i="0" u="none" strike="noStrike" dirty="0">
              <a:solidFill>
                <a:srgbClr val="016FBA"/>
              </a:solidFill>
              <a:effectLst/>
              <a:latin typeface="mr-eaves-xl-modern"/>
            </a:endParaRPr>
          </a:p>
          <a:p>
            <a:pPr marL="342900" indent="-342900" algn="l" fontAlgn="base">
              <a:buFont typeface="Wingdings" pitchFamily="2" charset="2"/>
              <a:buChar char="ü"/>
            </a:pPr>
            <a:r>
              <a:rPr lang="en-US" sz="2000" b="1" i="0" u="none" strike="noStrike" dirty="0">
                <a:solidFill>
                  <a:srgbClr val="016FBA"/>
                </a:solidFill>
                <a:effectLst/>
                <a:latin typeface="mr-eaves-xl-modern"/>
              </a:rPr>
              <a:t>Save money with bundles: </a:t>
            </a:r>
            <a:r>
              <a:rPr lang="en-US" sz="2000" b="0" i="0" u="none" strike="noStrike" dirty="0">
                <a:solidFill>
                  <a:srgbClr val="878A8F"/>
                </a:solidFill>
                <a:effectLst/>
                <a:latin typeface="mr-eaves-xl-modern"/>
              </a:rPr>
              <a:t>Choose the products you need and enjoy discounts by bundling them together in a predictable subscription plan.</a:t>
            </a:r>
          </a:p>
          <a:p>
            <a:pPr marL="342900" indent="-342900" algn="l" fontAlgn="base">
              <a:buFont typeface="Wingdings" pitchFamily="2" charset="2"/>
              <a:buChar char="ü"/>
            </a:pPr>
            <a:endParaRPr lang="en-US" sz="2000" b="1" i="0" u="none" strike="noStrike" dirty="0">
              <a:solidFill>
                <a:srgbClr val="1F65A2"/>
              </a:solidFill>
              <a:effectLst/>
              <a:latin typeface="mr-eaves-xl-modern"/>
            </a:endParaRPr>
          </a:p>
          <a:p>
            <a:pPr marL="342900" indent="-342900" algn="l" fontAlgn="base">
              <a:buFont typeface="Wingdings" pitchFamily="2" charset="2"/>
              <a:buChar char="ü"/>
            </a:pPr>
            <a:r>
              <a:rPr lang="en-US" sz="2000" b="1" i="0" u="none" strike="noStrike" dirty="0">
                <a:solidFill>
                  <a:srgbClr val="016FBA"/>
                </a:solidFill>
                <a:effectLst/>
                <a:latin typeface="mr-eaves-xl-modern"/>
              </a:rPr>
              <a:t>Easy to use products: </a:t>
            </a:r>
            <a:r>
              <a:rPr lang="en-US" sz="2000" b="0" i="0" u="none" strike="noStrike" dirty="0">
                <a:solidFill>
                  <a:srgbClr val="878A8F"/>
                </a:solidFill>
                <a:effectLst/>
                <a:latin typeface="mr-eaves-xl-modern"/>
              </a:rPr>
              <a:t>Our high-quality hygiene products easily fit into your daily cleaning routines, making your facility cleaner and safer every day.</a:t>
            </a:r>
          </a:p>
        </p:txBody>
      </p:sp>
      <p:pic>
        <p:nvPicPr>
          <p:cNvPr id="8" name="Picture 7">
            <a:extLst>
              <a:ext uri="{FF2B5EF4-FFF2-40B4-BE49-F238E27FC236}">
                <a16:creationId xmlns:a16="http://schemas.microsoft.com/office/drawing/2014/main" id="{4C00AD3A-BFCA-555D-4324-4C8AE60020A3}"/>
              </a:ext>
            </a:extLst>
          </p:cNvPr>
          <p:cNvPicPr>
            <a:picLocks noChangeAspect="1"/>
          </p:cNvPicPr>
          <p:nvPr/>
        </p:nvPicPr>
        <p:blipFill>
          <a:blip r:embed="rId2"/>
          <a:stretch>
            <a:fillRect/>
          </a:stretch>
        </p:blipFill>
        <p:spPr>
          <a:xfrm>
            <a:off x="2379147" y="435247"/>
            <a:ext cx="2561107" cy="2120028"/>
          </a:xfrm>
          <a:prstGeom prst="rect">
            <a:avLst/>
          </a:prstGeom>
        </p:spPr>
      </p:pic>
      <p:pic>
        <p:nvPicPr>
          <p:cNvPr id="9" name="Picture 8" descr="Icon&#10;&#10;Description automatically generated">
            <a:extLst>
              <a:ext uri="{FF2B5EF4-FFF2-40B4-BE49-F238E27FC236}">
                <a16:creationId xmlns:a16="http://schemas.microsoft.com/office/drawing/2014/main" id="{CF12F9B4-4AE4-C6D5-3FFE-75082C583429}"/>
              </a:ext>
            </a:extLst>
          </p:cNvPr>
          <p:cNvPicPr>
            <a:picLocks noChangeAspect="1"/>
          </p:cNvPicPr>
          <p:nvPr/>
        </p:nvPicPr>
        <p:blipFill>
          <a:blip r:embed="rId3"/>
          <a:stretch>
            <a:fillRect/>
          </a:stretch>
        </p:blipFill>
        <p:spPr>
          <a:xfrm>
            <a:off x="7780003" y="5680097"/>
            <a:ext cx="1903248" cy="2231080"/>
          </a:xfrm>
          <a:prstGeom prst="rect">
            <a:avLst/>
          </a:prstGeom>
        </p:spPr>
      </p:pic>
      <p:pic>
        <p:nvPicPr>
          <p:cNvPr id="11" name="Picture 10" descr="Icon&#10;&#10;Description automatically generated">
            <a:extLst>
              <a:ext uri="{FF2B5EF4-FFF2-40B4-BE49-F238E27FC236}">
                <a16:creationId xmlns:a16="http://schemas.microsoft.com/office/drawing/2014/main" id="{332338E9-572E-4920-F0A4-8082C83763D5}"/>
              </a:ext>
            </a:extLst>
          </p:cNvPr>
          <p:cNvPicPr>
            <a:picLocks noChangeAspect="1"/>
          </p:cNvPicPr>
          <p:nvPr/>
        </p:nvPicPr>
        <p:blipFill>
          <a:blip r:embed="rId4"/>
          <a:stretch>
            <a:fillRect/>
          </a:stretch>
        </p:blipFill>
        <p:spPr>
          <a:xfrm>
            <a:off x="5098352" y="5663557"/>
            <a:ext cx="1957887" cy="2285719"/>
          </a:xfrm>
          <a:prstGeom prst="rect">
            <a:avLst/>
          </a:prstGeom>
        </p:spPr>
      </p:pic>
      <p:pic>
        <p:nvPicPr>
          <p:cNvPr id="12" name="Picture 11" descr="Icon&#10;&#10;Description automatically generated">
            <a:extLst>
              <a:ext uri="{FF2B5EF4-FFF2-40B4-BE49-F238E27FC236}">
                <a16:creationId xmlns:a16="http://schemas.microsoft.com/office/drawing/2014/main" id="{C252AB7A-F1C1-9E32-5F66-6C7CACE16D57}"/>
              </a:ext>
            </a:extLst>
          </p:cNvPr>
          <p:cNvPicPr>
            <a:picLocks noChangeAspect="1"/>
          </p:cNvPicPr>
          <p:nvPr/>
        </p:nvPicPr>
        <p:blipFill>
          <a:blip r:embed="rId5"/>
          <a:stretch>
            <a:fillRect/>
          </a:stretch>
        </p:blipFill>
        <p:spPr>
          <a:xfrm>
            <a:off x="2379147" y="5652533"/>
            <a:ext cx="2003419" cy="2322144"/>
          </a:xfrm>
          <a:prstGeom prst="rect">
            <a:avLst/>
          </a:prstGeom>
        </p:spPr>
      </p:pic>
      <p:pic>
        <p:nvPicPr>
          <p:cNvPr id="14" name="Picture 13" descr="Icon&#10;&#10;Description automatically generated">
            <a:extLst>
              <a:ext uri="{FF2B5EF4-FFF2-40B4-BE49-F238E27FC236}">
                <a16:creationId xmlns:a16="http://schemas.microsoft.com/office/drawing/2014/main" id="{94B7C322-7C74-5213-E63B-62E263A3BB26}"/>
              </a:ext>
            </a:extLst>
          </p:cNvPr>
          <p:cNvPicPr>
            <a:picLocks noChangeAspect="1"/>
          </p:cNvPicPr>
          <p:nvPr/>
        </p:nvPicPr>
        <p:blipFill rotWithShape="1">
          <a:blip r:embed="rId6"/>
          <a:srcRect l="3423" t="6121" r="3356" b="3242"/>
          <a:stretch/>
        </p:blipFill>
        <p:spPr>
          <a:xfrm>
            <a:off x="10407015" y="5641383"/>
            <a:ext cx="2003419" cy="2269794"/>
          </a:xfrm>
          <a:prstGeom prst="rect">
            <a:avLst/>
          </a:prstGeom>
        </p:spPr>
      </p:pic>
    </p:spTree>
    <p:extLst>
      <p:ext uri="{BB962C8B-B14F-4D97-AF65-F5344CB8AC3E}">
        <p14:creationId xmlns:p14="http://schemas.microsoft.com/office/powerpoint/2010/main" val="3934733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BFF62A5D-B05D-76EC-6E12-5880B55E1A8B}"/>
              </a:ext>
            </a:extLst>
          </p:cNvPr>
          <p:cNvSpPr/>
          <p:nvPr/>
        </p:nvSpPr>
        <p:spPr>
          <a:xfrm>
            <a:off x="-342641" y="-533115"/>
            <a:ext cx="1682912" cy="1682912"/>
          </a:xfrm>
          <a:prstGeom prst="ellipse">
            <a:avLst/>
          </a:prstGeom>
          <a:solidFill>
            <a:srgbClr val="006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B89EDEF1-9225-72AC-4718-860F7A362C34}"/>
              </a:ext>
            </a:extLst>
          </p:cNvPr>
          <p:cNvSpPr/>
          <p:nvPr/>
        </p:nvSpPr>
        <p:spPr>
          <a:xfrm>
            <a:off x="527144" y="1149797"/>
            <a:ext cx="533144" cy="533144"/>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4D52713F-A305-9FEE-306D-2A9B6EAFA9A8}"/>
              </a:ext>
            </a:extLst>
          </p:cNvPr>
          <p:cNvSpPr/>
          <p:nvPr/>
        </p:nvSpPr>
        <p:spPr>
          <a:xfrm>
            <a:off x="1195892" y="1416369"/>
            <a:ext cx="288758" cy="28875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0FA79D4-F901-3672-F2DE-14B0CA065235}"/>
              </a:ext>
            </a:extLst>
          </p:cNvPr>
          <p:cNvSpPr/>
          <p:nvPr/>
        </p:nvSpPr>
        <p:spPr>
          <a:xfrm>
            <a:off x="2055590" y="338499"/>
            <a:ext cx="8760048" cy="1569660"/>
          </a:xfrm>
          <a:prstGeom prst="rect">
            <a:avLst/>
          </a:prstGeom>
        </p:spPr>
        <p:txBody>
          <a:bodyPr wrap="square">
            <a:spAutoFit/>
          </a:bodyPr>
          <a:lstStyle/>
          <a:p>
            <a:r>
              <a:rPr lang="en-US" sz="4800" dirty="0">
                <a:solidFill>
                  <a:srgbClr val="016FBA"/>
                </a:solidFill>
                <a:latin typeface="Calibri" panose="020F0502020204030204" pitchFamily="34" charset="0"/>
                <a:cs typeface="Calibri" panose="020F0502020204030204" pitchFamily="34" charset="0"/>
              </a:rPr>
              <a:t>Problems long-term care leaders are facing today</a:t>
            </a:r>
          </a:p>
        </p:txBody>
      </p:sp>
      <p:sp>
        <p:nvSpPr>
          <p:cNvPr id="20" name="TextBox 5">
            <a:extLst>
              <a:ext uri="{FF2B5EF4-FFF2-40B4-BE49-F238E27FC236}">
                <a16:creationId xmlns:a16="http://schemas.microsoft.com/office/drawing/2014/main" id="{B8BB0780-A1B0-53AF-04EF-73330E8E3DEE}"/>
              </a:ext>
            </a:extLst>
          </p:cNvPr>
          <p:cNvSpPr txBox="1">
            <a:spLocks noChangeArrowheads="1"/>
          </p:cNvSpPr>
          <p:nvPr/>
        </p:nvSpPr>
        <p:spPr bwMode="auto">
          <a:xfrm>
            <a:off x="2718120" y="6511127"/>
            <a:ext cx="24872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fontAlgn="base"/>
            <a:r>
              <a:rPr lang="en-US" sz="2000" b="1" i="0" dirty="0">
                <a:solidFill>
                  <a:srgbClr val="878B8F"/>
                </a:solidFill>
                <a:effectLst/>
                <a:latin typeface="Figtree"/>
              </a:rPr>
              <a:t>Lack of reporting visibility causing overspend</a:t>
            </a:r>
          </a:p>
        </p:txBody>
      </p:sp>
      <p:sp>
        <p:nvSpPr>
          <p:cNvPr id="21" name="TextBox 5">
            <a:extLst>
              <a:ext uri="{FF2B5EF4-FFF2-40B4-BE49-F238E27FC236}">
                <a16:creationId xmlns:a16="http://schemas.microsoft.com/office/drawing/2014/main" id="{2255914A-095B-A17B-F83C-1B2D9B335F46}"/>
              </a:ext>
            </a:extLst>
          </p:cNvPr>
          <p:cNvSpPr txBox="1">
            <a:spLocks noChangeArrowheads="1"/>
          </p:cNvSpPr>
          <p:nvPr/>
        </p:nvSpPr>
        <p:spPr bwMode="auto">
          <a:xfrm>
            <a:off x="6151665" y="6511127"/>
            <a:ext cx="251757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fontAlgn="base"/>
            <a:r>
              <a:rPr lang="en-US" sz="2000" b="1" i="0" dirty="0">
                <a:solidFill>
                  <a:srgbClr val="878B8F"/>
                </a:solidFill>
                <a:effectLst/>
                <a:latin typeface="Figtree"/>
              </a:rPr>
              <a:t>Variable, uncontrollable expenses reducing margins</a:t>
            </a:r>
          </a:p>
        </p:txBody>
      </p:sp>
      <p:sp>
        <p:nvSpPr>
          <p:cNvPr id="22" name="TextBox 5">
            <a:extLst>
              <a:ext uri="{FF2B5EF4-FFF2-40B4-BE49-F238E27FC236}">
                <a16:creationId xmlns:a16="http://schemas.microsoft.com/office/drawing/2014/main" id="{F1690B03-2270-9BF7-B9BF-31D1C636A52D}"/>
              </a:ext>
            </a:extLst>
          </p:cNvPr>
          <p:cNvSpPr txBox="1">
            <a:spLocks noChangeArrowheads="1"/>
          </p:cNvSpPr>
          <p:nvPr/>
        </p:nvSpPr>
        <p:spPr bwMode="auto">
          <a:xfrm>
            <a:off x="9467649" y="6514575"/>
            <a:ext cx="274670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fontAlgn="base"/>
            <a:r>
              <a:rPr lang="en-US" sz="2000" b="1" i="0" dirty="0">
                <a:solidFill>
                  <a:srgbClr val="878B8F"/>
                </a:solidFill>
                <a:effectLst/>
                <a:latin typeface="Figtree"/>
              </a:rPr>
              <a:t>Interest rate hikes causing purchasing equipment to be unattainable</a:t>
            </a:r>
          </a:p>
        </p:txBody>
      </p:sp>
      <p:sp>
        <p:nvSpPr>
          <p:cNvPr id="30" name="TextBox 5">
            <a:extLst>
              <a:ext uri="{FF2B5EF4-FFF2-40B4-BE49-F238E27FC236}">
                <a16:creationId xmlns:a16="http://schemas.microsoft.com/office/drawing/2014/main" id="{7736FF88-B764-34FF-2F57-02F4E5B89429}"/>
              </a:ext>
            </a:extLst>
          </p:cNvPr>
          <p:cNvSpPr txBox="1">
            <a:spLocks noChangeArrowheads="1"/>
          </p:cNvSpPr>
          <p:nvPr/>
        </p:nvSpPr>
        <p:spPr bwMode="auto">
          <a:xfrm>
            <a:off x="2552215" y="3667810"/>
            <a:ext cx="281908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fontAlgn="base"/>
            <a:r>
              <a:rPr lang="en-US" sz="2000" b="1" i="0" dirty="0">
                <a:solidFill>
                  <a:srgbClr val="878B8F"/>
                </a:solidFill>
                <a:effectLst/>
                <a:latin typeface="Figtree"/>
              </a:rPr>
              <a:t>HAIs are continual problem in long-term care facilities</a:t>
            </a:r>
          </a:p>
        </p:txBody>
      </p:sp>
      <p:sp>
        <p:nvSpPr>
          <p:cNvPr id="31" name="TextBox 5">
            <a:extLst>
              <a:ext uri="{FF2B5EF4-FFF2-40B4-BE49-F238E27FC236}">
                <a16:creationId xmlns:a16="http://schemas.microsoft.com/office/drawing/2014/main" id="{775B6A19-618F-FC79-589E-76CCEF5EF560}"/>
              </a:ext>
            </a:extLst>
          </p:cNvPr>
          <p:cNvSpPr txBox="1">
            <a:spLocks noChangeArrowheads="1"/>
          </p:cNvSpPr>
          <p:nvPr/>
        </p:nvSpPr>
        <p:spPr bwMode="auto">
          <a:xfrm>
            <a:off x="6151665" y="3667810"/>
            <a:ext cx="25175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2000" b="1" i="0" dirty="0">
                <a:solidFill>
                  <a:srgbClr val="878B8F"/>
                </a:solidFill>
                <a:effectLst/>
                <a:latin typeface="Figtree"/>
              </a:rPr>
              <a:t>Staff shortage is </a:t>
            </a:r>
            <a:br>
              <a:rPr lang="en-US" sz="2000" b="1" i="0" dirty="0">
                <a:solidFill>
                  <a:srgbClr val="878B8F"/>
                </a:solidFill>
                <a:effectLst/>
                <a:latin typeface="Figtree"/>
              </a:rPr>
            </a:br>
            <a:r>
              <a:rPr lang="en-US" sz="2000" b="1" i="0" dirty="0">
                <a:solidFill>
                  <a:srgbClr val="878B8F"/>
                </a:solidFill>
                <a:effectLst/>
                <a:latin typeface="Figtree"/>
              </a:rPr>
              <a:t>a new normal</a:t>
            </a:r>
          </a:p>
        </p:txBody>
      </p:sp>
      <p:sp>
        <p:nvSpPr>
          <p:cNvPr id="32" name="TextBox 5">
            <a:extLst>
              <a:ext uri="{FF2B5EF4-FFF2-40B4-BE49-F238E27FC236}">
                <a16:creationId xmlns:a16="http://schemas.microsoft.com/office/drawing/2014/main" id="{0D26884A-6E06-70A0-3E4F-2B4FAFBC3338}"/>
              </a:ext>
            </a:extLst>
          </p:cNvPr>
          <p:cNvSpPr txBox="1">
            <a:spLocks noChangeArrowheads="1"/>
          </p:cNvSpPr>
          <p:nvPr/>
        </p:nvSpPr>
        <p:spPr bwMode="auto">
          <a:xfrm>
            <a:off x="9615508" y="3667810"/>
            <a:ext cx="24539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fontAlgn="base"/>
            <a:r>
              <a:rPr lang="en-US" sz="2000" b="1" i="0" dirty="0">
                <a:solidFill>
                  <a:srgbClr val="878B8F"/>
                </a:solidFill>
                <a:effectLst/>
                <a:latin typeface="Figtree"/>
              </a:rPr>
              <a:t>Shortages on </a:t>
            </a:r>
            <a:br>
              <a:rPr lang="en-US" sz="2000" b="1" i="0" dirty="0">
                <a:solidFill>
                  <a:srgbClr val="878B8F"/>
                </a:solidFill>
                <a:effectLst/>
                <a:latin typeface="Figtree"/>
              </a:rPr>
            </a:br>
            <a:r>
              <a:rPr lang="en-US" sz="2000" b="1" i="0" dirty="0">
                <a:solidFill>
                  <a:srgbClr val="878B8F"/>
                </a:solidFill>
                <a:effectLst/>
                <a:latin typeface="Figtree"/>
              </a:rPr>
              <a:t>medical equipment are driving up costs</a:t>
            </a:r>
          </a:p>
        </p:txBody>
      </p:sp>
      <p:pic>
        <p:nvPicPr>
          <p:cNvPr id="38" name="Picture 37">
            <a:extLst>
              <a:ext uri="{FF2B5EF4-FFF2-40B4-BE49-F238E27FC236}">
                <a16:creationId xmlns:a16="http://schemas.microsoft.com/office/drawing/2014/main" id="{22DFC4CE-75B9-3BA7-D9F4-058CDA6A16FC}"/>
              </a:ext>
            </a:extLst>
          </p:cNvPr>
          <p:cNvPicPr>
            <a:picLocks noChangeAspect="1"/>
          </p:cNvPicPr>
          <p:nvPr/>
        </p:nvPicPr>
        <p:blipFill>
          <a:blip r:embed="rId2"/>
          <a:stretch>
            <a:fillRect/>
          </a:stretch>
        </p:blipFill>
        <p:spPr>
          <a:xfrm>
            <a:off x="10277405" y="2306147"/>
            <a:ext cx="1127195" cy="1127195"/>
          </a:xfrm>
          <a:prstGeom prst="rect">
            <a:avLst/>
          </a:prstGeom>
        </p:spPr>
      </p:pic>
      <p:pic>
        <p:nvPicPr>
          <p:cNvPr id="39" name="Picture 38">
            <a:extLst>
              <a:ext uri="{FF2B5EF4-FFF2-40B4-BE49-F238E27FC236}">
                <a16:creationId xmlns:a16="http://schemas.microsoft.com/office/drawing/2014/main" id="{5EC113A0-AA02-DB85-FB9C-D4119CBE7BAA}"/>
              </a:ext>
            </a:extLst>
          </p:cNvPr>
          <p:cNvPicPr>
            <a:picLocks noChangeAspect="1"/>
          </p:cNvPicPr>
          <p:nvPr/>
        </p:nvPicPr>
        <p:blipFill>
          <a:blip r:embed="rId3"/>
          <a:stretch>
            <a:fillRect/>
          </a:stretch>
        </p:blipFill>
        <p:spPr>
          <a:xfrm>
            <a:off x="3491143" y="5071616"/>
            <a:ext cx="961061" cy="1266727"/>
          </a:xfrm>
          <a:prstGeom prst="rect">
            <a:avLst/>
          </a:prstGeom>
        </p:spPr>
      </p:pic>
      <p:pic>
        <p:nvPicPr>
          <p:cNvPr id="42" name="Picture 41">
            <a:extLst>
              <a:ext uri="{FF2B5EF4-FFF2-40B4-BE49-F238E27FC236}">
                <a16:creationId xmlns:a16="http://schemas.microsoft.com/office/drawing/2014/main" id="{4BA245D6-E7AD-843A-3B73-ED7A0179FF29}"/>
              </a:ext>
            </a:extLst>
          </p:cNvPr>
          <p:cNvPicPr>
            <a:picLocks noChangeAspect="1"/>
          </p:cNvPicPr>
          <p:nvPr/>
        </p:nvPicPr>
        <p:blipFill>
          <a:blip r:embed="rId4"/>
          <a:stretch>
            <a:fillRect/>
          </a:stretch>
        </p:blipFill>
        <p:spPr>
          <a:xfrm>
            <a:off x="6871434" y="2306146"/>
            <a:ext cx="1071905" cy="1127195"/>
          </a:xfrm>
          <a:prstGeom prst="rect">
            <a:avLst/>
          </a:prstGeom>
        </p:spPr>
      </p:pic>
      <p:pic>
        <p:nvPicPr>
          <p:cNvPr id="45" name="Picture 44">
            <a:extLst>
              <a:ext uri="{FF2B5EF4-FFF2-40B4-BE49-F238E27FC236}">
                <a16:creationId xmlns:a16="http://schemas.microsoft.com/office/drawing/2014/main" id="{04A015FE-8811-43AD-68F1-C8F6A905AC1E}"/>
              </a:ext>
            </a:extLst>
          </p:cNvPr>
          <p:cNvPicPr>
            <a:picLocks noChangeAspect="1"/>
          </p:cNvPicPr>
          <p:nvPr/>
        </p:nvPicPr>
        <p:blipFill>
          <a:blip r:embed="rId5"/>
          <a:stretch>
            <a:fillRect/>
          </a:stretch>
        </p:blipFill>
        <p:spPr>
          <a:xfrm>
            <a:off x="3353135" y="2311313"/>
            <a:ext cx="1237076" cy="1182283"/>
          </a:xfrm>
          <a:prstGeom prst="rect">
            <a:avLst/>
          </a:prstGeom>
        </p:spPr>
      </p:pic>
      <p:pic>
        <p:nvPicPr>
          <p:cNvPr id="46" name="Picture 45">
            <a:extLst>
              <a:ext uri="{FF2B5EF4-FFF2-40B4-BE49-F238E27FC236}">
                <a16:creationId xmlns:a16="http://schemas.microsoft.com/office/drawing/2014/main" id="{B5D56E46-0966-C026-23B5-61E0EDDE3624}"/>
              </a:ext>
            </a:extLst>
          </p:cNvPr>
          <p:cNvPicPr>
            <a:picLocks noChangeAspect="1"/>
          </p:cNvPicPr>
          <p:nvPr/>
        </p:nvPicPr>
        <p:blipFill>
          <a:blip r:embed="rId6"/>
          <a:stretch>
            <a:fillRect/>
          </a:stretch>
        </p:blipFill>
        <p:spPr>
          <a:xfrm>
            <a:off x="6862280" y="5233185"/>
            <a:ext cx="1096339" cy="1016577"/>
          </a:xfrm>
          <a:prstGeom prst="rect">
            <a:avLst/>
          </a:prstGeom>
        </p:spPr>
      </p:pic>
      <p:pic>
        <p:nvPicPr>
          <p:cNvPr id="47" name="Picture 46">
            <a:extLst>
              <a:ext uri="{FF2B5EF4-FFF2-40B4-BE49-F238E27FC236}">
                <a16:creationId xmlns:a16="http://schemas.microsoft.com/office/drawing/2014/main" id="{98168249-95E6-B74F-8F12-441E8F788DF5}"/>
              </a:ext>
            </a:extLst>
          </p:cNvPr>
          <p:cNvPicPr>
            <a:picLocks noChangeAspect="1"/>
          </p:cNvPicPr>
          <p:nvPr/>
        </p:nvPicPr>
        <p:blipFill>
          <a:blip r:embed="rId7"/>
          <a:stretch>
            <a:fillRect/>
          </a:stretch>
        </p:blipFill>
        <p:spPr>
          <a:xfrm>
            <a:off x="10420224" y="5109712"/>
            <a:ext cx="841556" cy="1140049"/>
          </a:xfrm>
          <a:prstGeom prst="rect">
            <a:avLst/>
          </a:prstGeom>
        </p:spPr>
      </p:pic>
    </p:spTree>
    <p:extLst>
      <p:ext uri="{BB962C8B-B14F-4D97-AF65-F5344CB8AC3E}">
        <p14:creationId xmlns:p14="http://schemas.microsoft.com/office/powerpoint/2010/main" val="547809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9A9C021-A5D0-8F44-9570-D1EB45619A01}"/>
              </a:ext>
            </a:extLst>
          </p:cNvPr>
          <p:cNvSpPr/>
          <p:nvPr/>
        </p:nvSpPr>
        <p:spPr>
          <a:xfrm>
            <a:off x="-342641" y="-533115"/>
            <a:ext cx="1682912" cy="1682912"/>
          </a:xfrm>
          <a:prstGeom prst="ellipse">
            <a:avLst/>
          </a:prstGeom>
          <a:solidFill>
            <a:srgbClr val="006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D0000012-5463-D24C-B863-E24F392D6E1F}"/>
              </a:ext>
            </a:extLst>
          </p:cNvPr>
          <p:cNvSpPr/>
          <p:nvPr/>
        </p:nvSpPr>
        <p:spPr>
          <a:xfrm>
            <a:off x="527144" y="1149797"/>
            <a:ext cx="533144" cy="533144"/>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CF65CC47-4212-1B40-A211-54DEE7533B7A}"/>
              </a:ext>
            </a:extLst>
          </p:cNvPr>
          <p:cNvSpPr/>
          <p:nvPr/>
        </p:nvSpPr>
        <p:spPr>
          <a:xfrm>
            <a:off x="1195892" y="1416369"/>
            <a:ext cx="288758" cy="28875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2B32C1-4AEA-8B4F-A024-06B31A7D2D87}"/>
              </a:ext>
            </a:extLst>
          </p:cNvPr>
          <p:cNvSpPr/>
          <p:nvPr/>
        </p:nvSpPr>
        <p:spPr>
          <a:xfrm>
            <a:off x="3378200" y="761025"/>
            <a:ext cx="7440221" cy="1569660"/>
          </a:xfrm>
          <a:prstGeom prst="rect">
            <a:avLst/>
          </a:prstGeom>
        </p:spPr>
        <p:txBody>
          <a:bodyPr wrap="square">
            <a:spAutoFit/>
          </a:bodyPr>
          <a:lstStyle/>
          <a:p>
            <a:r>
              <a:rPr lang="en-US" sz="4800" dirty="0">
                <a:solidFill>
                  <a:srgbClr val="016FBA"/>
                </a:solidFill>
                <a:latin typeface="Calibri" panose="020F0502020204030204" pitchFamily="34" charset="0"/>
                <a:cs typeface="Calibri" panose="020F0502020204030204" pitchFamily="34" charset="0"/>
              </a:rPr>
              <a:t>Keeping Our Residents and Staff Safe and Healthy</a:t>
            </a:r>
          </a:p>
        </p:txBody>
      </p:sp>
      <p:pic>
        <p:nvPicPr>
          <p:cNvPr id="30" name="Picture 29">
            <a:extLst>
              <a:ext uri="{FF2B5EF4-FFF2-40B4-BE49-F238E27FC236}">
                <a16:creationId xmlns:a16="http://schemas.microsoft.com/office/drawing/2014/main" id="{5A6B8BA8-1FA6-832D-1C3C-33A1F8862098}"/>
              </a:ext>
            </a:extLst>
          </p:cNvPr>
          <p:cNvPicPr>
            <a:picLocks noChangeAspect="1"/>
          </p:cNvPicPr>
          <p:nvPr/>
        </p:nvPicPr>
        <p:blipFill rotWithShape="1">
          <a:blip r:embed="rId2"/>
          <a:srcRect l="4913" t="958" r="26762" b="-958"/>
          <a:stretch/>
        </p:blipFill>
        <p:spPr>
          <a:xfrm>
            <a:off x="8918092" y="2623832"/>
            <a:ext cx="3007928" cy="1708123"/>
          </a:xfrm>
          <a:prstGeom prst="rect">
            <a:avLst/>
          </a:prstGeom>
        </p:spPr>
      </p:pic>
      <p:sp>
        <p:nvSpPr>
          <p:cNvPr id="34" name="TextBox 5">
            <a:extLst>
              <a:ext uri="{FF2B5EF4-FFF2-40B4-BE49-F238E27FC236}">
                <a16:creationId xmlns:a16="http://schemas.microsoft.com/office/drawing/2014/main" id="{A5EB83DE-64E0-B494-6C52-F44A533B1884}"/>
              </a:ext>
            </a:extLst>
          </p:cNvPr>
          <p:cNvSpPr txBox="1">
            <a:spLocks noChangeArrowheads="1"/>
          </p:cNvSpPr>
          <p:nvPr/>
        </p:nvSpPr>
        <p:spPr bwMode="auto">
          <a:xfrm>
            <a:off x="2564976" y="4923510"/>
            <a:ext cx="37534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2400" b="1" dirty="0" err="1">
                <a:solidFill>
                  <a:srgbClr val="016FBA"/>
                </a:solidFill>
                <a:latin typeface="Calibri" panose="020F0502020204030204" pitchFamily="34" charset="0"/>
                <a:cs typeface="Calibri" panose="020F0502020204030204" pitchFamily="34" charset="0"/>
              </a:rPr>
              <a:t>Altra</a:t>
            </a:r>
            <a:r>
              <a:rPr lang="en-US" sz="2400" b="1" dirty="0">
                <a:solidFill>
                  <a:srgbClr val="016FBA"/>
                </a:solidFill>
                <a:latin typeface="Calibri" panose="020F0502020204030204" pitchFamily="34" charset="0"/>
                <a:cs typeface="Calibri" panose="020F0502020204030204" pitchFamily="34" charset="0"/>
              </a:rPr>
              <a:t> Disinfecting Tablets</a:t>
            </a:r>
            <a:endParaRPr lang="en-US" altLang="ru-RU" sz="2400" b="1" dirty="0">
              <a:solidFill>
                <a:srgbClr val="016FBA"/>
              </a:solidFill>
              <a:latin typeface="Calibri" panose="020F0502020204030204" pitchFamily="34" charset="0"/>
              <a:cs typeface="Calibri" panose="020F0502020204030204" pitchFamily="34" charset="0"/>
            </a:endParaRPr>
          </a:p>
        </p:txBody>
      </p:sp>
      <p:sp>
        <p:nvSpPr>
          <p:cNvPr id="35" name="TextBox 5">
            <a:extLst>
              <a:ext uri="{FF2B5EF4-FFF2-40B4-BE49-F238E27FC236}">
                <a16:creationId xmlns:a16="http://schemas.microsoft.com/office/drawing/2014/main" id="{4A4B85E8-26A2-64DF-EEF0-668B19C5754F}"/>
              </a:ext>
            </a:extLst>
          </p:cNvPr>
          <p:cNvSpPr txBox="1">
            <a:spLocks noChangeArrowheads="1"/>
          </p:cNvSpPr>
          <p:nvPr/>
        </p:nvSpPr>
        <p:spPr bwMode="auto">
          <a:xfrm>
            <a:off x="8918092" y="4909328"/>
            <a:ext cx="41486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2400" b="1" dirty="0" err="1">
                <a:solidFill>
                  <a:srgbClr val="016FBA"/>
                </a:solidFill>
                <a:latin typeface="Calibri" panose="020F0502020204030204" pitchFamily="34" charset="0"/>
                <a:cs typeface="Calibri" panose="020F0502020204030204" pitchFamily="34" charset="0"/>
              </a:rPr>
              <a:t>Altra</a:t>
            </a:r>
            <a:r>
              <a:rPr lang="en-US" sz="2400" b="1" dirty="0">
                <a:solidFill>
                  <a:srgbClr val="016FBA"/>
                </a:solidFill>
                <a:latin typeface="Calibri" panose="020F0502020204030204" pitchFamily="34" charset="0"/>
                <a:cs typeface="Calibri" panose="020F0502020204030204" pitchFamily="34" charset="0"/>
              </a:rPr>
              <a:t> One Disinfecting Wipes</a:t>
            </a:r>
            <a:endParaRPr lang="en-US" altLang="ru-RU" sz="2400" b="1" dirty="0">
              <a:solidFill>
                <a:srgbClr val="016FBA"/>
              </a:solidFill>
              <a:latin typeface="Calibri" panose="020F0502020204030204" pitchFamily="34" charset="0"/>
              <a:cs typeface="Calibri" panose="020F0502020204030204" pitchFamily="34" charset="0"/>
            </a:endParaRPr>
          </a:p>
        </p:txBody>
      </p:sp>
      <p:sp>
        <p:nvSpPr>
          <p:cNvPr id="41" name="TextBox 5">
            <a:extLst>
              <a:ext uri="{FF2B5EF4-FFF2-40B4-BE49-F238E27FC236}">
                <a16:creationId xmlns:a16="http://schemas.microsoft.com/office/drawing/2014/main" id="{91762590-797A-0D03-8D57-0BA579BD79E8}"/>
              </a:ext>
            </a:extLst>
          </p:cNvPr>
          <p:cNvSpPr txBox="1">
            <a:spLocks noChangeArrowheads="1"/>
          </p:cNvSpPr>
          <p:nvPr/>
        </p:nvSpPr>
        <p:spPr bwMode="auto">
          <a:xfrm>
            <a:off x="8169877" y="5493626"/>
            <a:ext cx="564505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1800" dirty="0" err="1">
                <a:solidFill>
                  <a:srgbClr val="808080"/>
                </a:solidFill>
                <a:latin typeface="Calibri" panose="020F0502020204030204" pitchFamily="34" charset="0"/>
                <a:cs typeface="Calibri" panose="020F0502020204030204" pitchFamily="34" charset="0"/>
              </a:rPr>
              <a:t>Altra</a:t>
            </a:r>
            <a:r>
              <a:rPr lang="en-US" sz="1800" dirty="0">
                <a:solidFill>
                  <a:srgbClr val="808080"/>
                </a:solidFill>
                <a:latin typeface="Calibri" panose="020F0502020204030204" pitchFamily="34" charset="0"/>
                <a:cs typeface="Calibri" panose="020F0502020204030204" pitchFamily="34" charset="0"/>
              </a:rPr>
              <a:t> One Disinfecting Wipes will not harm most surfaces, including stainless steel, aluminum, other hard and soft metals, sealed quartz or other solid man-made countertop materials, most plastics, fiberglass, vinyl, nylon, and other non-porous upholstery materials used in a medical or dental environment, and most painted surfaces.</a:t>
            </a:r>
          </a:p>
          <a:p>
            <a:pPr algn="ctr"/>
            <a:endParaRPr lang="en-US" sz="1800" dirty="0" err="1">
              <a:solidFill>
                <a:srgbClr val="808080"/>
              </a:solidFill>
              <a:latin typeface="Calibri" panose="020F0502020204030204" pitchFamily="34" charset="0"/>
              <a:cs typeface="Calibri" panose="020F0502020204030204" pitchFamily="34" charset="0"/>
            </a:endParaRPr>
          </a:p>
        </p:txBody>
      </p:sp>
      <p:sp>
        <p:nvSpPr>
          <p:cNvPr id="42" name="TextBox 5">
            <a:extLst>
              <a:ext uri="{FF2B5EF4-FFF2-40B4-BE49-F238E27FC236}">
                <a16:creationId xmlns:a16="http://schemas.microsoft.com/office/drawing/2014/main" id="{70BF10CA-2FA2-95E3-5071-6C3574FDCE99}"/>
              </a:ext>
            </a:extLst>
          </p:cNvPr>
          <p:cNvSpPr txBox="1">
            <a:spLocks noChangeArrowheads="1"/>
          </p:cNvSpPr>
          <p:nvPr/>
        </p:nvSpPr>
        <p:spPr bwMode="auto">
          <a:xfrm>
            <a:off x="1563677" y="5507808"/>
            <a:ext cx="564505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1800" dirty="0" err="1">
                <a:solidFill>
                  <a:srgbClr val="808080"/>
                </a:solidFill>
                <a:latin typeface="Calibri" panose="020F0502020204030204" pitchFamily="34" charset="0"/>
                <a:cs typeface="Calibri" panose="020F0502020204030204" pitchFamily="34" charset="0"/>
              </a:rPr>
              <a:t>Altra</a:t>
            </a:r>
            <a:r>
              <a:rPr lang="en-US" sz="1800" dirty="0">
                <a:solidFill>
                  <a:srgbClr val="808080"/>
                </a:solidFill>
                <a:latin typeface="Calibri" panose="020F0502020204030204" pitchFamily="34" charset="0"/>
                <a:cs typeface="Calibri" panose="020F0502020204030204" pitchFamily="34" charset="0"/>
              </a:rPr>
              <a:t> Disinfecting Tablets are EPA registered and capable of killing </a:t>
            </a:r>
            <a:r>
              <a:rPr lang="en-US" sz="1800" dirty="0" err="1">
                <a:solidFill>
                  <a:srgbClr val="808080"/>
                </a:solidFill>
                <a:latin typeface="Calibri" panose="020F0502020204030204" pitchFamily="34" charset="0"/>
                <a:cs typeface="Calibri" panose="020F0502020204030204" pitchFamily="34" charset="0"/>
              </a:rPr>
              <a:t>clostridioides</a:t>
            </a:r>
            <a:r>
              <a:rPr lang="en-US" sz="1800" dirty="0">
                <a:solidFill>
                  <a:srgbClr val="808080"/>
                </a:solidFill>
                <a:latin typeface="Calibri" panose="020F0502020204030204" pitchFamily="34" charset="0"/>
                <a:cs typeface="Calibri" panose="020F0502020204030204" pitchFamily="34" charset="0"/>
              </a:rPr>
              <a:t> difficile spores in four minutes. These easy-to-use tablets help reduce cross-contamination on hard, non-porous surfaces by acting against a broad spectrum of microorganisms.</a:t>
            </a:r>
            <a:endParaRPr lang="en-US" altLang="ru-RU" sz="1800" dirty="0">
              <a:solidFill>
                <a:srgbClr val="80808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75A7372-5EDB-3FF7-9FBF-FBF97CEC754D}"/>
              </a:ext>
            </a:extLst>
          </p:cNvPr>
          <p:cNvSpPr txBox="1"/>
          <p:nvPr/>
        </p:nvSpPr>
        <p:spPr>
          <a:xfrm>
            <a:off x="3403600" y="332558"/>
            <a:ext cx="5891936" cy="523220"/>
          </a:xfrm>
          <a:prstGeom prst="rect">
            <a:avLst/>
          </a:prstGeom>
          <a:noFill/>
        </p:spPr>
        <p:txBody>
          <a:bodyPr wrap="square" rtlCol="0">
            <a:spAutoFit/>
          </a:bodyPr>
          <a:lstStyle/>
          <a:p>
            <a:r>
              <a:rPr lang="en-US" sz="2800" b="1" dirty="0">
                <a:solidFill>
                  <a:srgbClr val="2E9E46"/>
                </a:solidFill>
                <a:latin typeface="Calibri" panose="020F0502020204030204" pitchFamily="34" charset="0"/>
                <a:cs typeface="Calibri" panose="020F0502020204030204" pitchFamily="34" charset="0"/>
              </a:rPr>
              <a:t>Disinfection Products</a:t>
            </a:r>
          </a:p>
        </p:txBody>
      </p:sp>
      <p:pic>
        <p:nvPicPr>
          <p:cNvPr id="8" name="Picture 7" descr="A picture containing text, indoor&#10;&#10;Description automatically generated">
            <a:extLst>
              <a:ext uri="{FF2B5EF4-FFF2-40B4-BE49-F238E27FC236}">
                <a16:creationId xmlns:a16="http://schemas.microsoft.com/office/drawing/2014/main" id="{2D462DA1-C361-B9B3-9D91-E9E4EA3B0350}"/>
              </a:ext>
            </a:extLst>
          </p:cNvPr>
          <p:cNvPicPr>
            <a:picLocks noChangeAspect="1"/>
          </p:cNvPicPr>
          <p:nvPr/>
        </p:nvPicPr>
        <p:blipFill rotWithShape="1">
          <a:blip r:embed="rId3"/>
          <a:srcRect l="13731" t="801" r="18495" b="5"/>
          <a:stretch/>
        </p:blipFill>
        <p:spPr>
          <a:xfrm>
            <a:off x="2028944" y="2841990"/>
            <a:ext cx="3007928" cy="1708125"/>
          </a:xfrm>
          <a:prstGeom prst="rect">
            <a:avLst/>
          </a:prstGeom>
        </p:spPr>
      </p:pic>
      <p:pic>
        <p:nvPicPr>
          <p:cNvPr id="12" name="Picture 11" descr="A picture containing text, indoor&#10;&#10;Description automatically generated">
            <a:extLst>
              <a:ext uri="{FF2B5EF4-FFF2-40B4-BE49-F238E27FC236}">
                <a16:creationId xmlns:a16="http://schemas.microsoft.com/office/drawing/2014/main" id="{1808B56C-18D6-1AC4-340F-8B6E1DC02058}"/>
              </a:ext>
            </a:extLst>
          </p:cNvPr>
          <p:cNvPicPr>
            <a:picLocks noChangeAspect="1"/>
          </p:cNvPicPr>
          <p:nvPr/>
        </p:nvPicPr>
        <p:blipFill>
          <a:blip r:embed="rId4"/>
          <a:stretch>
            <a:fillRect/>
          </a:stretch>
        </p:blipFill>
        <p:spPr>
          <a:xfrm>
            <a:off x="4386207" y="2453318"/>
            <a:ext cx="2439117" cy="2826327"/>
          </a:xfrm>
          <a:prstGeom prst="rect">
            <a:avLst/>
          </a:prstGeom>
        </p:spPr>
      </p:pic>
      <p:pic>
        <p:nvPicPr>
          <p:cNvPr id="14" name="Picture 13" descr="A picture containing text, cup&#10;&#10;Description automatically generated">
            <a:extLst>
              <a:ext uri="{FF2B5EF4-FFF2-40B4-BE49-F238E27FC236}">
                <a16:creationId xmlns:a16="http://schemas.microsoft.com/office/drawing/2014/main" id="{4CDC54C0-61C3-6109-7BBA-CDD0C69EA386}"/>
              </a:ext>
            </a:extLst>
          </p:cNvPr>
          <p:cNvPicPr>
            <a:picLocks noChangeAspect="1"/>
          </p:cNvPicPr>
          <p:nvPr/>
        </p:nvPicPr>
        <p:blipFill>
          <a:blip r:embed="rId5"/>
          <a:stretch>
            <a:fillRect/>
          </a:stretch>
        </p:blipFill>
        <p:spPr>
          <a:xfrm>
            <a:off x="11170282" y="2160463"/>
            <a:ext cx="2267210" cy="2627130"/>
          </a:xfrm>
          <a:prstGeom prst="rect">
            <a:avLst/>
          </a:prstGeom>
        </p:spPr>
      </p:pic>
      <p:pic>
        <p:nvPicPr>
          <p:cNvPr id="7" name="Picture 6" descr="Icon&#10;&#10;Description automatically generated">
            <a:extLst>
              <a:ext uri="{FF2B5EF4-FFF2-40B4-BE49-F238E27FC236}">
                <a16:creationId xmlns:a16="http://schemas.microsoft.com/office/drawing/2014/main" id="{1BFBB7B1-98E5-FEBB-1425-F3E14D9B291F}"/>
              </a:ext>
            </a:extLst>
          </p:cNvPr>
          <p:cNvPicPr>
            <a:picLocks noChangeAspect="1"/>
          </p:cNvPicPr>
          <p:nvPr/>
        </p:nvPicPr>
        <p:blipFill>
          <a:blip r:embed="rId6"/>
          <a:stretch>
            <a:fillRect/>
          </a:stretch>
        </p:blipFill>
        <p:spPr>
          <a:xfrm>
            <a:off x="1692132" y="311223"/>
            <a:ext cx="1682286" cy="1949922"/>
          </a:xfrm>
          <a:prstGeom prst="rect">
            <a:avLst/>
          </a:prstGeom>
        </p:spPr>
      </p:pic>
    </p:spTree>
    <p:extLst>
      <p:ext uri="{BB962C8B-B14F-4D97-AF65-F5344CB8AC3E}">
        <p14:creationId xmlns:p14="http://schemas.microsoft.com/office/powerpoint/2010/main" val="1982605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9A9C021-A5D0-8F44-9570-D1EB45619A01}"/>
              </a:ext>
            </a:extLst>
          </p:cNvPr>
          <p:cNvSpPr/>
          <p:nvPr/>
        </p:nvSpPr>
        <p:spPr>
          <a:xfrm>
            <a:off x="-342641" y="-533115"/>
            <a:ext cx="1682912" cy="1682912"/>
          </a:xfrm>
          <a:prstGeom prst="ellipse">
            <a:avLst/>
          </a:prstGeom>
          <a:solidFill>
            <a:srgbClr val="006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D0000012-5463-D24C-B863-E24F392D6E1F}"/>
              </a:ext>
            </a:extLst>
          </p:cNvPr>
          <p:cNvSpPr/>
          <p:nvPr/>
        </p:nvSpPr>
        <p:spPr>
          <a:xfrm>
            <a:off x="527144" y="1149797"/>
            <a:ext cx="533144" cy="533144"/>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CF65CC47-4212-1B40-A211-54DEE7533B7A}"/>
              </a:ext>
            </a:extLst>
          </p:cNvPr>
          <p:cNvSpPr/>
          <p:nvPr/>
        </p:nvSpPr>
        <p:spPr>
          <a:xfrm>
            <a:off x="1195892" y="1416369"/>
            <a:ext cx="288758" cy="28875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2B32C1-4AEA-8B4F-A024-06B31A7D2D87}"/>
              </a:ext>
            </a:extLst>
          </p:cNvPr>
          <p:cNvSpPr/>
          <p:nvPr/>
        </p:nvSpPr>
        <p:spPr>
          <a:xfrm>
            <a:off x="3505200" y="745841"/>
            <a:ext cx="7493000" cy="1569660"/>
          </a:xfrm>
          <a:prstGeom prst="rect">
            <a:avLst/>
          </a:prstGeom>
        </p:spPr>
        <p:txBody>
          <a:bodyPr wrap="square">
            <a:spAutoFit/>
          </a:bodyPr>
          <a:lstStyle/>
          <a:p>
            <a:r>
              <a:rPr lang="en-US" sz="4800" dirty="0">
                <a:solidFill>
                  <a:srgbClr val="016FBA"/>
                </a:solidFill>
                <a:latin typeface="Calibri" panose="020F0502020204030204" pitchFamily="34" charset="0"/>
                <a:cs typeface="Calibri" panose="020F0502020204030204" pitchFamily="34" charset="0"/>
              </a:rPr>
              <a:t>Dynamic, Robust, and Effective Cleaning Solutions</a:t>
            </a:r>
          </a:p>
        </p:txBody>
      </p:sp>
      <p:sp>
        <p:nvSpPr>
          <p:cNvPr id="34" name="TextBox 5">
            <a:extLst>
              <a:ext uri="{FF2B5EF4-FFF2-40B4-BE49-F238E27FC236}">
                <a16:creationId xmlns:a16="http://schemas.microsoft.com/office/drawing/2014/main" id="{A5EB83DE-64E0-B494-6C52-F44A533B1884}"/>
              </a:ext>
            </a:extLst>
          </p:cNvPr>
          <p:cNvSpPr txBox="1">
            <a:spLocks noChangeArrowheads="1"/>
          </p:cNvSpPr>
          <p:nvPr/>
        </p:nvSpPr>
        <p:spPr bwMode="auto">
          <a:xfrm>
            <a:off x="2269469" y="5492329"/>
            <a:ext cx="37534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2400" b="1" dirty="0" err="1">
                <a:solidFill>
                  <a:srgbClr val="016FBA"/>
                </a:solidFill>
                <a:latin typeface="Calibri" panose="020F0502020204030204" pitchFamily="34" charset="0"/>
                <a:cs typeface="Calibri" panose="020F0502020204030204" pitchFamily="34" charset="0"/>
              </a:rPr>
              <a:t>Altra</a:t>
            </a:r>
            <a:r>
              <a:rPr lang="en-US" sz="2400" b="1" dirty="0">
                <a:solidFill>
                  <a:srgbClr val="016FBA"/>
                </a:solidFill>
                <a:latin typeface="Calibri" panose="020F0502020204030204" pitchFamily="34" charset="0"/>
                <a:cs typeface="Calibri" panose="020F0502020204030204" pitchFamily="34" charset="0"/>
              </a:rPr>
              <a:t> Proportioning System</a:t>
            </a:r>
            <a:endParaRPr lang="en-US" altLang="ru-RU" sz="2400" b="1" dirty="0">
              <a:solidFill>
                <a:srgbClr val="016FBA"/>
              </a:solidFill>
              <a:latin typeface="Calibri" panose="020F0502020204030204" pitchFamily="34" charset="0"/>
              <a:cs typeface="Calibri" panose="020F0502020204030204" pitchFamily="34" charset="0"/>
            </a:endParaRPr>
          </a:p>
        </p:txBody>
      </p:sp>
      <p:sp>
        <p:nvSpPr>
          <p:cNvPr id="35" name="TextBox 5">
            <a:extLst>
              <a:ext uri="{FF2B5EF4-FFF2-40B4-BE49-F238E27FC236}">
                <a16:creationId xmlns:a16="http://schemas.microsoft.com/office/drawing/2014/main" id="{4A4B85E8-26A2-64DF-EEF0-668B19C5754F}"/>
              </a:ext>
            </a:extLst>
          </p:cNvPr>
          <p:cNvSpPr txBox="1">
            <a:spLocks noChangeArrowheads="1"/>
          </p:cNvSpPr>
          <p:nvPr/>
        </p:nvSpPr>
        <p:spPr bwMode="auto">
          <a:xfrm>
            <a:off x="8400736" y="5517751"/>
            <a:ext cx="48421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2400" b="1" dirty="0" err="1">
                <a:solidFill>
                  <a:srgbClr val="016FBA"/>
                </a:solidFill>
                <a:latin typeface="Calibri" panose="020F0502020204030204" pitchFamily="34" charset="0"/>
                <a:cs typeface="Calibri" panose="020F0502020204030204" pitchFamily="34" charset="0"/>
              </a:rPr>
              <a:t>Altra</a:t>
            </a:r>
            <a:r>
              <a:rPr lang="en-US" sz="2400" b="1" dirty="0">
                <a:solidFill>
                  <a:srgbClr val="016FBA"/>
                </a:solidFill>
                <a:latin typeface="Calibri" panose="020F0502020204030204" pitchFamily="34" charset="0"/>
                <a:cs typeface="Calibri" panose="020F0502020204030204" pitchFamily="34" charset="0"/>
              </a:rPr>
              <a:t> Suite of Cleaning Products</a:t>
            </a:r>
            <a:endParaRPr lang="en-US" altLang="ru-RU" sz="2400" b="1" dirty="0">
              <a:solidFill>
                <a:srgbClr val="016FBA"/>
              </a:solidFill>
              <a:latin typeface="Calibri" panose="020F0502020204030204" pitchFamily="34" charset="0"/>
              <a:cs typeface="Calibri" panose="020F0502020204030204" pitchFamily="34" charset="0"/>
            </a:endParaRPr>
          </a:p>
        </p:txBody>
      </p:sp>
      <p:sp>
        <p:nvSpPr>
          <p:cNvPr id="41" name="TextBox 5">
            <a:extLst>
              <a:ext uri="{FF2B5EF4-FFF2-40B4-BE49-F238E27FC236}">
                <a16:creationId xmlns:a16="http://schemas.microsoft.com/office/drawing/2014/main" id="{91762590-797A-0D03-8D57-0BA579BD79E8}"/>
              </a:ext>
            </a:extLst>
          </p:cNvPr>
          <p:cNvSpPr txBox="1">
            <a:spLocks noChangeArrowheads="1"/>
          </p:cNvSpPr>
          <p:nvPr/>
        </p:nvSpPr>
        <p:spPr bwMode="auto">
          <a:xfrm>
            <a:off x="1040736" y="6121222"/>
            <a:ext cx="621096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1800" dirty="0">
                <a:solidFill>
                  <a:srgbClr val="808080"/>
                </a:solidFill>
                <a:latin typeface="Calibri" panose="020F0502020204030204" pitchFamily="34" charset="0"/>
                <a:cs typeface="Calibri" panose="020F0502020204030204" pitchFamily="34" charset="0"/>
              </a:rPr>
              <a:t>The </a:t>
            </a:r>
            <a:r>
              <a:rPr lang="en-US" sz="1800" dirty="0" err="1">
                <a:solidFill>
                  <a:srgbClr val="808080"/>
                </a:solidFill>
                <a:latin typeface="Calibri" panose="020F0502020204030204" pitchFamily="34" charset="0"/>
                <a:cs typeface="Calibri" panose="020F0502020204030204" pitchFamily="34" charset="0"/>
              </a:rPr>
              <a:t>Altra</a:t>
            </a:r>
            <a:r>
              <a:rPr lang="en-US" sz="1800" dirty="0">
                <a:solidFill>
                  <a:srgbClr val="808080"/>
                </a:solidFill>
                <a:latin typeface="Calibri" panose="020F0502020204030204" pitchFamily="34" charset="0"/>
                <a:cs typeface="Calibri" panose="020F0502020204030204" pitchFamily="34" charset="0"/>
              </a:rPr>
              <a:t> Proportioning System is designed for Environmental Services (EVS) personnel and the challenges they face in healthcare facilities. Our proportioning systems are user-friendly and cost-effective for all healthcare facilities with economically and ecologically friendly products. </a:t>
            </a:r>
            <a:endParaRPr lang="en-US" altLang="ru-RU" sz="1800" dirty="0">
              <a:solidFill>
                <a:srgbClr val="808080"/>
              </a:solidFill>
              <a:latin typeface="Calibri" panose="020F0502020204030204" pitchFamily="34" charset="0"/>
              <a:cs typeface="Calibri" panose="020F0502020204030204" pitchFamily="34" charset="0"/>
            </a:endParaRPr>
          </a:p>
        </p:txBody>
      </p:sp>
      <p:sp>
        <p:nvSpPr>
          <p:cNvPr id="42" name="TextBox 5">
            <a:extLst>
              <a:ext uri="{FF2B5EF4-FFF2-40B4-BE49-F238E27FC236}">
                <a16:creationId xmlns:a16="http://schemas.microsoft.com/office/drawing/2014/main" id="{70BF10CA-2FA2-95E3-5071-6C3574FDCE99}"/>
              </a:ext>
            </a:extLst>
          </p:cNvPr>
          <p:cNvSpPr txBox="1">
            <a:spLocks noChangeArrowheads="1"/>
          </p:cNvSpPr>
          <p:nvPr/>
        </p:nvSpPr>
        <p:spPr bwMode="auto">
          <a:xfrm>
            <a:off x="7716335" y="6133983"/>
            <a:ext cx="621096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1800" dirty="0" err="1">
                <a:solidFill>
                  <a:srgbClr val="808080"/>
                </a:solidFill>
                <a:latin typeface="Calibri" panose="020F0502020204030204" pitchFamily="34" charset="0"/>
                <a:cs typeface="Calibri" panose="020F0502020204030204" pitchFamily="34" charset="0"/>
              </a:rPr>
              <a:t>Altra</a:t>
            </a:r>
            <a:r>
              <a:rPr lang="en-US" sz="1800" dirty="0">
                <a:solidFill>
                  <a:srgbClr val="808080"/>
                </a:solidFill>
                <a:latin typeface="Calibri" panose="020F0502020204030204" pitchFamily="34" charset="0"/>
                <a:cs typeface="Calibri" panose="020F0502020204030204" pitchFamily="34" charset="0"/>
              </a:rPr>
              <a:t> Cleaners do not contain potentially hazardous ingredients including butyl, solvents, and alcohol bases. They are formulated for sensitive continuum of care equipment, patients, visitors and staff. </a:t>
            </a:r>
            <a:r>
              <a:rPr lang="en-US" sz="1800" dirty="0" err="1">
                <a:solidFill>
                  <a:srgbClr val="808080"/>
                </a:solidFill>
                <a:latin typeface="Calibri" panose="020F0502020204030204" pitchFamily="34" charset="0"/>
                <a:cs typeface="Calibri" panose="020F0502020204030204" pitchFamily="34" charset="0"/>
              </a:rPr>
              <a:t>Altra’s</a:t>
            </a:r>
            <a:r>
              <a:rPr lang="en-US" sz="1800" dirty="0">
                <a:solidFill>
                  <a:srgbClr val="808080"/>
                </a:solidFill>
                <a:latin typeface="Calibri" panose="020F0502020204030204" pitchFamily="34" charset="0"/>
                <a:cs typeface="Calibri" panose="020F0502020204030204" pitchFamily="34" charset="0"/>
              </a:rPr>
              <a:t> sustainable cleaning program can be customized to fit your hospital’s needs, including space, cost, and security requirements.</a:t>
            </a:r>
            <a:endParaRPr lang="en-US" altLang="ru-RU" sz="1800" dirty="0">
              <a:solidFill>
                <a:srgbClr val="80808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BDDA3A8-9E59-AD5D-E349-19D9FFD9627A}"/>
              </a:ext>
            </a:extLst>
          </p:cNvPr>
          <p:cNvSpPr txBox="1"/>
          <p:nvPr/>
        </p:nvSpPr>
        <p:spPr>
          <a:xfrm>
            <a:off x="3530600" y="352726"/>
            <a:ext cx="5891936" cy="523220"/>
          </a:xfrm>
          <a:prstGeom prst="rect">
            <a:avLst/>
          </a:prstGeom>
          <a:noFill/>
        </p:spPr>
        <p:txBody>
          <a:bodyPr wrap="square" rtlCol="0">
            <a:spAutoFit/>
          </a:bodyPr>
          <a:lstStyle/>
          <a:p>
            <a:r>
              <a:rPr lang="en-US" sz="2800" b="1" dirty="0">
                <a:solidFill>
                  <a:srgbClr val="2E9E46"/>
                </a:solidFill>
                <a:latin typeface="Calibri" panose="020F0502020204030204" pitchFamily="34" charset="0"/>
                <a:cs typeface="Calibri" panose="020F0502020204030204" pitchFamily="34" charset="0"/>
              </a:rPr>
              <a:t>Cleaning Products</a:t>
            </a:r>
          </a:p>
        </p:txBody>
      </p:sp>
      <p:pic>
        <p:nvPicPr>
          <p:cNvPr id="11" name="Picture 10" descr="Icon&#10;&#10;Description automatically generated">
            <a:extLst>
              <a:ext uri="{FF2B5EF4-FFF2-40B4-BE49-F238E27FC236}">
                <a16:creationId xmlns:a16="http://schemas.microsoft.com/office/drawing/2014/main" id="{9FCBE268-6D03-34E8-8285-272EAF954CB1}"/>
              </a:ext>
            </a:extLst>
          </p:cNvPr>
          <p:cNvPicPr>
            <a:picLocks noChangeAspect="1"/>
          </p:cNvPicPr>
          <p:nvPr/>
        </p:nvPicPr>
        <p:blipFill>
          <a:blip r:embed="rId2"/>
          <a:stretch>
            <a:fillRect/>
          </a:stretch>
        </p:blipFill>
        <p:spPr>
          <a:xfrm>
            <a:off x="1763240" y="352726"/>
            <a:ext cx="1729260" cy="2018810"/>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id="{C4FE38D2-0F81-6548-B9B0-4CD082EBE6A4}"/>
              </a:ext>
            </a:extLst>
          </p:cNvPr>
          <p:cNvPicPr>
            <a:picLocks noChangeAspect="1"/>
          </p:cNvPicPr>
          <p:nvPr/>
        </p:nvPicPr>
        <p:blipFill rotWithShape="1">
          <a:blip r:embed="rId3"/>
          <a:srcRect b="56704"/>
          <a:stretch/>
        </p:blipFill>
        <p:spPr>
          <a:xfrm>
            <a:off x="1884384" y="2638108"/>
            <a:ext cx="4513547" cy="2513550"/>
          </a:xfrm>
          <a:prstGeom prst="rect">
            <a:avLst/>
          </a:prstGeom>
        </p:spPr>
      </p:pic>
      <p:grpSp>
        <p:nvGrpSpPr>
          <p:cNvPr id="20" name="Group 19">
            <a:extLst>
              <a:ext uri="{FF2B5EF4-FFF2-40B4-BE49-F238E27FC236}">
                <a16:creationId xmlns:a16="http://schemas.microsoft.com/office/drawing/2014/main" id="{59DD0727-BA17-CA93-7CCC-A7561738CF51}"/>
              </a:ext>
            </a:extLst>
          </p:cNvPr>
          <p:cNvGrpSpPr/>
          <p:nvPr/>
        </p:nvGrpSpPr>
        <p:grpSpPr>
          <a:xfrm>
            <a:off x="8747502" y="2572997"/>
            <a:ext cx="3998514" cy="2734984"/>
            <a:chOff x="6005190" y="2755188"/>
            <a:chExt cx="3998514" cy="2734984"/>
          </a:xfrm>
        </p:grpSpPr>
        <p:pic>
          <p:nvPicPr>
            <p:cNvPr id="14" name="Picture 13" descr="Graphical user interface, application&#10;&#10;Description automatically generated">
              <a:extLst>
                <a:ext uri="{FF2B5EF4-FFF2-40B4-BE49-F238E27FC236}">
                  <a16:creationId xmlns:a16="http://schemas.microsoft.com/office/drawing/2014/main" id="{7FDEFCDC-401C-B055-DC69-77644116E8E7}"/>
                </a:ext>
              </a:extLst>
            </p:cNvPr>
            <p:cNvPicPr>
              <a:picLocks noChangeAspect="1"/>
            </p:cNvPicPr>
            <p:nvPr/>
          </p:nvPicPr>
          <p:blipFill>
            <a:blip r:embed="rId4"/>
            <a:stretch>
              <a:fillRect/>
            </a:stretch>
          </p:blipFill>
          <p:spPr>
            <a:xfrm>
              <a:off x="7454572" y="2755189"/>
              <a:ext cx="1559339" cy="1804935"/>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72FD5C5D-2C72-9041-57B8-75D991E66D52}"/>
                </a:ext>
              </a:extLst>
            </p:cNvPr>
            <p:cNvPicPr>
              <a:picLocks noChangeAspect="1"/>
            </p:cNvPicPr>
            <p:nvPr/>
          </p:nvPicPr>
          <p:blipFill rotWithShape="1">
            <a:blip r:embed="rId5"/>
            <a:srcRect r="28367"/>
            <a:stretch/>
          </p:blipFill>
          <p:spPr>
            <a:xfrm>
              <a:off x="8886694" y="2755188"/>
              <a:ext cx="1117010" cy="1804935"/>
            </a:xfrm>
            <a:prstGeom prst="rect">
              <a:avLst/>
            </a:prstGeom>
          </p:spPr>
        </p:pic>
        <p:pic>
          <p:nvPicPr>
            <p:cNvPr id="19" name="Picture 18" descr="Text&#10;&#10;Description automatically generated">
              <a:extLst>
                <a:ext uri="{FF2B5EF4-FFF2-40B4-BE49-F238E27FC236}">
                  <a16:creationId xmlns:a16="http://schemas.microsoft.com/office/drawing/2014/main" id="{FF0A682A-8A5C-1B76-A99F-38995E822919}"/>
                </a:ext>
              </a:extLst>
            </p:cNvPr>
            <p:cNvPicPr>
              <a:picLocks noChangeAspect="1"/>
            </p:cNvPicPr>
            <p:nvPr/>
          </p:nvPicPr>
          <p:blipFill>
            <a:blip r:embed="rId6"/>
            <a:stretch>
              <a:fillRect/>
            </a:stretch>
          </p:blipFill>
          <p:spPr>
            <a:xfrm>
              <a:off x="6211778" y="2770398"/>
              <a:ext cx="1559339" cy="1804935"/>
            </a:xfrm>
            <a:prstGeom prst="rect">
              <a:avLst/>
            </a:prstGeom>
          </p:spPr>
        </p:pic>
        <p:pic>
          <p:nvPicPr>
            <p:cNvPr id="16" name="Picture 15" descr="Graphical user interface&#10;&#10;Description automatically generated">
              <a:extLst>
                <a:ext uri="{FF2B5EF4-FFF2-40B4-BE49-F238E27FC236}">
                  <a16:creationId xmlns:a16="http://schemas.microsoft.com/office/drawing/2014/main" id="{356956F9-B8E4-1CD0-8096-07E50AE603F6}"/>
                </a:ext>
              </a:extLst>
            </p:cNvPr>
            <p:cNvPicPr>
              <a:picLocks noChangeAspect="1"/>
            </p:cNvPicPr>
            <p:nvPr/>
          </p:nvPicPr>
          <p:blipFill rotWithShape="1">
            <a:blip r:embed="rId7"/>
            <a:srcRect r="28367"/>
            <a:stretch/>
          </p:blipFill>
          <p:spPr>
            <a:xfrm>
              <a:off x="6005190" y="3579522"/>
              <a:ext cx="1149721" cy="1857792"/>
            </a:xfrm>
            <a:prstGeom prst="rect">
              <a:avLst/>
            </a:prstGeom>
          </p:spPr>
        </p:pic>
        <p:pic>
          <p:nvPicPr>
            <p:cNvPr id="17" name="Picture 16" descr="Text&#10;&#10;Description automatically generated">
              <a:extLst>
                <a:ext uri="{FF2B5EF4-FFF2-40B4-BE49-F238E27FC236}">
                  <a16:creationId xmlns:a16="http://schemas.microsoft.com/office/drawing/2014/main" id="{E8F71B7D-317E-D175-B60C-3E9373005A19}"/>
                </a:ext>
              </a:extLst>
            </p:cNvPr>
            <p:cNvPicPr>
              <a:picLocks noChangeAspect="1"/>
            </p:cNvPicPr>
            <p:nvPr/>
          </p:nvPicPr>
          <p:blipFill>
            <a:blip r:embed="rId8"/>
            <a:stretch>
              <a:fillRect/>
            </a:stretch>
          </p:blipFill>
          <p:spPr>
            <a:xfrm>
              <a:off x="7008749" y="3579521"/>
              <a:ext cx="1650670" cy="1910651"/>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B6DAF929-A07E-49CC-978E-25B812888F7A}"/>
                </a:ext>
              </a:extLst>
            </p:cNvPr>
            <p:cNvPicPr>
              <a:picLocks noChangeAspect="1"/>
            </p:cNvPicPr>
            <p:nvPr/>
          </p:nvPicPr>
          <p:blipFill>
            <a:blip r:embed="rId9"/>
            <a:stretch>
              <a:fillRect/>
            </a:stretch>
          </p:blipFill>
          <p:spPr>
            <a:xfrm>
              <a:off x="8267067" y="3563644"/>
              <a:ext cx="1650670" cy="1910651"/>
            </a:xfrm>
            <a:prstGeom prst="rect">
              <a:avLst/>
            </a:prstGeom>
          </p:spPr>
        </p:pic>
      </p:grpSp>
    </p:spTree>
    <p:extLst>
      <p:ext uri="{BB962C8B-B14F-4D97-AF65-F5344CB8AC3E}">
        <p14:creationId xmlns:p14="http://schemas.microsoft.com/office/powerpoint/2010/main" val="1827699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9A9C021-A5D0-8F44-9570-D1EB45619A01}"/>
              </a:ext>
            </a:extLst>
          </p:cNvPr>
          <p:cNvSpPr/>
          <p:nvPr/>
        </p:nvSpPr>
        <p:spPr>
          <a:xfrm>
            <a:off x="-342641" y="-533115"/>
            <a:ext cx="1682912" cy="1682912"/>
          </a:xfrm>
          <a:prstGeom prst="ellipse">
            <a:avLst/>
          </a:prstGeom>
          <a:solidFill>
            <a:srgbClr val="006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D0000012-5463-D24C-B863-E24F392D6E1F}"/>
              </a:ext>
            </a:extLst>
          </p:cNvPr>
          <p:cNvSpPr/>
          <p:nvPr/>
        </p:nvSpPr>
        <p:spPr>
          <a:xfrm>
            <a:off x="527144" y="1149797"/>
            <a:ext cx="533144" cy="533144"/>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CF65CC47-4212-1B40-A211-54DEE7533B7A}"/>
              </a:ext>
            </a:extLst>
          </p:cNvPr>
          <p:cNvSpPr/>
          <p:nvPr/>
        </p:nvSpPr>
        <p:spPr>
          <a:xfrm>
            <a:off x="1195892" y="1416369"/>
            <a:ext cx="288758" cy="28875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2B32C1-4AEA-8B4F-A024-06B31A7D2D87}"/>
              </a:ext>
            </a:extLst>
          </p:cNvPr>
          <p:cNvSpPr/>
          <p:nvPr/>
        </p:nvSpPr>
        <p:spPr>
          <a:xfrm>
            <a:off x="3378200" y="761025"/>
            <a:ext cx="6698569" cy="1569660"/>
          </a:xfrm>
          <a:prstGeom prst="rect">
            <a:avLst/>
          </a:prstGeom>
        </p:spPr>
        <p:txBody>
          <a:bodyPr wrap="square">
            <a:spAutoFit/>
          </a:bodyPr>
          <a:lstStyle/>
          <a:p>
            <a:r>
              <a:rPr lang="en-US" sz="4800" dirty="0">
                <a:solidFill>
                  <a:srgbClr val="016FBA"/>
                </a:solidFill>
                <a:latin typeface="Calibri" panose="020F0502020204030204" pitchFamily="34" charset="0"/>
                <a:cs typeface="Calibri" panose="020F0502020204030204" pitchFamily="34" charset="0"/>
              </a:rPr>
              <a:t>Hand Hygiene Products People Want to Use</a:t>
            </a:r>
          </a:p>
        </p:txBody>
      </p:sp>
      <p:pic>
        <p:nvPicPr>
          <p:cNvPr id="29" name="Picture 28">
            <a:extLst>
              <a:ext uri="{FF2B5EF4-FFF2-40B4-BE49-F238E27FC236}">
                <a16:creationId xmlns:a16="http://schemas.microsoft.com/office/drawing/2014/main" id="{49492B61-BCAE-096F-0ED2-3FD5DBE67FE4}"/>
              </a:ext>
            </a:extLst>
          </p:cNvPr>
          <p:cNvPicPr>
            <a:picLocks noChangeAspect="1"/>
          </p:cNvPicPr>
          <p:nvPr/>
        </p:nvPicPr>
        <p:blipFill>
          <a:blip r:embed="rId2"/>
          <a:stretch>
            <a:fillRect/>
          </a:stretch>
        </p:blipFill>
        <p:spPr>
          <a:xfrm>
            <a:off x="1418704" y="2841991"/>
            <a:ext cx="3036665" cy="1708124"/>
          </a:xfrm>
          <a:prstGeom prst="rect">
            <a:avLst/>
          </a:prstGeom>
        </p:spPr>
      </p:pic>
      <p:pic>
        <p:nvPicPr>
          <p:cNvPr id="30" name="Picture 29">
            <a:extLst>
              <a:ext uri="{FF2B5EF4-FFF2-40B4-BE49-F238E27FC236}">
                <a16:creationId xmlns:a16="http://schemas.microsoft.com/office/drawing/2014/main" id="{5A6B8BA8-1FA6-832D-1C3C-33A1F8862098}"/>
              </a:ext>
            </a:extLst>
          </p:cNvPr>
          <p:cNvPicPr>
            <a:picLocks noChangeAspect="1"/>
          </p:cNvPicPr>
          <p:nvPr/>
        </p:nvPicPr>
        <p:blipFill>
          <a:blip r:embed="rId3"/>
          <a:stretch>
            <a:fillRect/>
          </a:stretch>
        </p:blipFill>
        <p:spPr>
          <a:xfrm>
            <a:off x="5772884" y="2841991"/>
            <a:ext cx="3036665" cy="1708124"/>
          </a:xfrm>
          <a:prstGeom prst="rect">
            <a:avLst/>
          </a:prstGeom>
        </p:spPr>
      </p:pic>
      <p:pic>
        <p:nvPicPr>
          <p:cNvPr id="31" name="Picture 30">
            <a:extLst>
              <a:ext uri="{FF2B5EF4-FFF2-40B4-BE49-F238E27FC236}">
                <a16:creationId xmlns:a16="http://schemas.microsoft.com/office/drawing/2014/main" id="{22EDED59-D9F4-3B41-9F91-24073BC80253}"/>
              </a:ext>
            </a:extLst>
          </p:cNvPr>
          <p:cNvPicPr>
            <a:picLocks noChangeAspect="1"/>
          </p:cNvPicPr>
          <p:nvPr/>
        </p:nvPicPr>
        <p:blipFill>
          <a:blip r:embed="rId4"/>
          <a:stretch>
            <a:fillRect/>
          </a:stretch>
        </p:blipFill>
        <p:spPr>
          <a:xfrm>
            <a:off x="10203769" y="2841991"/>
            <a:ext cx="3036665" cy="1708124"/>
          </a:xfrm>
          <a:prstGeom prst="rect">
            <a:avLst/>
          </a:prstGeom>
        </p:spPr>
      </p:pic>
      <p:sp>
        <p:nvSpPr>
          <p:cNvPr id="34" name="TextBox 5">
            <a:extLst>
              <a:ext uri="{FF2B5EF4-FFF2-40B4-BE49-F238E27FC236}">
                <a16:creationId xmlns:a16="http://schemas.microsoft.com/office/drawing/2014/main" id="{A5EB83DE-64E0-B494-6C52-F44A533B1884}"/>
              </a:ext>
            </a:extLst>
          </p:cNvPr>
          <p:cNvSpPr txBox="1">
            <a:spLocks noChangeArrowheads="1"/>
          </p:cNvSpPr>
          <p:nvPr/>
        </p:nvSpPr>
        <p:spPr bwMode="auto">
          <a:xfrm>
            <a:off x="1060288" y="4817980"/>
            <a:ext cx="37534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2400" b="1" dirty="0" err="1">
                <a:solidFill>
                  <a:srgbClr val="016FBA"/>
                </a:solidFill>
                <a:latin typeface="Calibri" panose="020F0502020204030204" pitchFamily="34" charset="0"/>
                <a:cs typeface="Calibri" panose="020F0502020204030204" pitchFamily="34" charset="0"/>
              </a:rPr>
              <a:t>Altra</a:t>
            </a:r>
            <a:r>
              <a:rPr lang="en-US" sz="2400" b="1" dirty="0">
                <a:solidFill>
                  <a:srgbClr val="016FBA"/>
                </a:solidFill>
                <a:latin typeface="Calibri" panose="020F0502020204030204" pitchFamily="34" charset="0"/>
                <a:cs typeface="Calibri" panose="020F0502020204030204" pitchFamily="34" charset="0"/>
              </a:rPr>
              <a:t> Hand Wash and Sanitizing Dispensers</a:t>
            </a:r>
            <a:endParaRPr lang="en-US" altLang="ru-RU" sz="2400" b="1" dirty="0">
              <a:solidFill>
                <a:srgbClr val="016FBA"/>
              </a:solidFill>
              <a:latin typeface="Calibri" panose="020F0502020204030204" pitchFamily="34" charset="0"/>
              <a:cs typeface="Calibri" panose="020F0502020204030204" pitchFamily="34" charset="0"/>
            </a:endParaRPr>
          </a:p>
        </p:txBody>
      </p:sp>
      <p:sp>
        <p:nvSpPr>
          <p:cNvPr id="35" name="TextBox 5">
            <a:extLst>
              <a:ext uri="{FF2B5EF4-FFF2-40B4-BE49-F238E27FC236}">
                <a16:creationId xmlns:a16="http://schemas.microsoft.com/office/drawing/2014/main" id="{4A4B85E8-26A2-64DF-EEF0-668B19C5754F}"/>
              </a:ext>
            </a:extLst>
          </p:cNvPr>
          <p:cNvSpPr txBox="1">
            <a:spLocks noChangeArrowheads="1"/>
          </p:cNvSpPr>
          <p:nvPr/>
        </p:nvSpPr>
        <p:spPr bwMode="auto">
          <a:xfrm>
            <a:off x="5216902" y="4817980"/>
            <a:ext cx="41486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2400" b="1" dirty="0" err="1">
                <a:solidFill>
                  <a:srgbClr val="016FBA"/>
                </a:solidFill>
                <a:latin typeface="Calibri" panose="020F0502020204030204" pitchFamily="34" charset="0"/>
                <a:cs typeface="Calibri" panose="020F0502020204030204" pitchFamily="34" charset="0"/>
              </a:rPr>
              <a:t>Altra</a:t>
            </a:r>
            <a:r>
              <a:rPr lang="en-US" sz="2400" b="1" dirty="0">
                <a:solidFill>
                  <a:srgbClr val="016FBA"/>
                </a:solidFill>
                <a:latin typeface="Calibri" panose="020F0502020204030204" pitchFamily="34" charset="0"/>
                <a:cs typeface="Calibri" panose="020F0502020204030204" pitchFamily="34" charset="0"/>
              </a:rPr>
              <a:t> Foaming Hand Wash and Hand Sanitizers</a:t>
            </a:r>
            <a:endParaRPr lang="en-US" altLang="ru-RU" sz="2400" b="1" dirty="0">
              <a:solidFill>
                <a:srgbClr val="016FBA"/>
              </a:solidFill>
              <a:latin typeface="Calibri" panose="020F0502020204030204" pitchFamily="34" charset="0"/>
              <a:cs typeface="Calibri" panose="020F0502020204030204" pitchFamily="34" charset="0"/>
            </a:endParaRPr>
          </a:p>
        </p:txBody>
      </p:sp>
      <p:sp>
        <p:nvSpPr>
          <p:cNvPr id="36" name="TextBox 5">
            <a:extLst>
              <a:ext uri="{FF2B5EF4-FFF2-40B4-BE49-F238E27FC236}">
                <a16:creationId xmlns:a16="http://schemas.microsoft.com/office/drawing/2014/main" id="{28693A3B-1863-EB19-D45C-AB7AA7999598}"/>
              </a:ext>
            </a:extLst>
          </p:cNvPr>
          <p:cNvSpPr txBox="1">
            <a:spLocks noChangeArrowheads="1"/>
          </p:cNvSpPr>
          <p:nvPr/>
        </p:nvSpPr>
        <p:spPr bwMode="auto">
          <a:xfrm>
            <a:off x="9845353" y="4817980"/>
            <a:ext cx="37534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2400" b="1" dirty="0">
                <a:solidFill>
                  <a:srgbClr val="016FBA"/>
                </a:solidFill>
                <a:latin typeface="Calibri" panose="020F0502020204030204" pitchFamily="34" charset="0"/>
                <a:cs typeface="Calibri" panose="020F0502020204030204" pitchFamily="34" charset="0"/>
              </a:rPr>
              <a:t>ABMS: </a:t>
            </a:r>
            <a:r>
              <a:rPr lang="en-US" sz="2400" b="1" dirty="0" err="1">
                <a:solidFill>
                  <a:srgbClr val="016FBA"/>
                </a:solidFill>
                <a:latin typeface="Calibri" panose="020F0502020204030204" pitchFamily="34" charset="0"/>
                <a:cs typeface="Calibri" panose="020F0502020204030204" pitchFamily="34" charset="0"/>
              </a:rPr>
              <a:t>Altra</a:t>
            </a:r>
            <a:r>
              <a:rPr lang="en-US" sz="2400" b="1" dirty="0">
                <a:solidFill>
                  <a:srgbClr val="016FBA"/>
                </a:solidFill>
                <a:latin typeface="Calibri" panose="020F0502020204030204" pitchFamily="34" charset="0"/>
                <a:cs typeface="Calibri" panose="020F0502020204030204" pitchFamily="34" charset="0"/>
              </a:rPr>
              <a:t> Behavior Modification</a:t>
            </a:r>
            <a:endParaRPr lang="en-US" altLang="ru-RU" sz="2400" b="1" dirty="0">
              <a:solidFill>
                <a:srgbClr val="016FBA"/>
              </a:solidFill>
              <a:latin typeface="Calibri" panose="020F0502020204030204" pitchFamily="34" charset="0"/>
              <a:cs typeface="Calibri" panose="020F0502020204030204" pitchFamily="34" charset="0"/>
            </a:endParaRPr>
          </a:p>
        </p:txBody>
      </p:sp>
      <p:sp>
        <p:nvSpPr>
          <p:cNvPr id="41" name="TextBox 5">
            <a:extLst>
              <a:ext uri="{FF2B5EF4-FFF2-40B4-BE49-F238E27FC236}">
                <a16:creationId xmlns:a16="http://schemas.microsoft.com/office/drawing/2014/main" id="{91762590-797A-0D03-8D57-0BA579BD79E8}"/>
              </a:ext>
            </a:extLst>
          </p:cNvPr>
          <p:cNvSpPr txBox="1">
            <a:spLocks noChangeArrowheads="1"/>
          </p:cNvSpPr>
          <p:nvPr/>
        </p:nvSpPr>
        <p:spPr bwMode="auto">
          <a:xfrm>
            <a:off x="1060288" y="5848098"/>
            <a:ext cx="375349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1800" dirty="0" err="1">
                <a:solidFill>
                  <a:srgbClr val="808080"/>
                </a:solidFill>
                <a:latin typeface="Calibri" panose="020F0502020204030204" pitchFamily="34" charset="0"/>
                <a:cs typeface="Calibri" panose="020F0502020204030204" pitchFamily="34" charset="0"/>
              </a:rPr>
              <a:t>Altra</a:t>
            </a:r>
            <a:r>
              <a:rPr lang="en-US" sz="1800" dirty="0">
                <a:solidFill>
                  <a:srgbClr val="808080"/>
                </a:solidFill>
                <a:latin typeface="Calibri" panose="020F0502020204030204" pitchFamily="34" charset="0"/>
                <a:cs typeface="Calibri" panose="020F0502020204030204" pitchFamily="34" charset="0"/>
              </a:rPr>
              <a:t> dispensers have large sight windows for checking product levels, are available with hidden locks or keyed, and may be customized with your logo, message, and color.</a:t>
            </a:r>
            <a:endParaRPr lang="en-US" altLang="ru-RU" sz="1800" dirty="0">
              <a:solidFill>
                <a:srgbClr val="808080"/>
              </a:solidFill>
              <a:latin typeface="Calibri" panose="020F0502020204030204" pitchFamily="34" charset="0"/>
              <a:cs typeface="Calibri" panose="020F0502020204030204" pitchFamily="34" charset="0"/>
            </a:endParaRPr>
          </a:p>
        </p:txBody>
      </p:sp>
      <p:sp>
        <p:nvSpPr>
          <p:cNvPr id="42" name="TextBox 5">
            <a:extLst>
              <a:ext uri="{FF2B5EF4-FFF2-40B4-BE49-F238E27FC236}">
                <a16:creationId xmlns:a16="http://schemas.microsoft.com/office/drawing/2014/main" id="{70BF10CA-2FA2-95E3-5071-6C3574FDCE99}"/>
              </a:ext>
            </a:extLst>
          </p:cNvPr>
          <p:cNvSpPr txBox="1">
            <a:spLocks noChangeArrowheads="1"/>
          </p:cNvSpPr>
          <p:nvPr/>
        </p:nvSpPr>
        <p:spPr bwMode="auto">
          <a:xfrm>
            <a:off x="5320636" y="5848098"/>
            <a:ext cx="394116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1800" dirty="0">
                <a:solidFill>
                  <a:srgbClr val="808080"/>
                </a:solidFill>
                <a:latin typeface="Calibri" panose="020F0502020204030204" pitchFamily="34" charset="0"/>
                <a:cs typeface="Calibri" panose="020F0502020204030204" pitchFamily="34" charset="0"/>
              </a:rPr>
              <a:t>Our line of foaming and waterless hand sanitizer and hand washes reduce common disease-causing bacteria. </a:t>
            </a:r>
            <a:r>
              <a:rPr lang="en-US" sz="1800" dirty="0" err="1">
                <a:solidFill>
                  <a:srgbClr val="808080"/>
                </a:solidFill>
                <a:latin typeface="Calibri" panose="020F0502020204030204" pitchFamily="34" charset="0"/>
                <a:cs typeface="Calibri" panose="020F0502020204030204" pitchFamily="34" charset="0"/>
              </a:rPr>
              <a:t>Altra</a:t>
            </a:r>
            <a:r>
              <a:rPr lang="en-US" sz="1800" dirty="0">
                <a:solidFill>
                  <a:srgbClr val="808080"/>
                </a:solidFill>
                <a:latin typeface="Calibri" panose="020F0502020204030204" pitchFamily="34" charset="0"/>
                <a:cs typeface="Calibri" panose="020F0502020204030204" pitchFamily="34" charset="0"/>
              </a:rPr>
              <a:t> products have a mild, sweet fragrance (Fragrance-free available). It is ideal for healthcare.</a:t>
            </a:r>
            <a:endParaRPr lang="en-US" altLang="ru-RU" sz="1800" dirty="0">
              <a:solidFill>
                <a:srgbClr val="808080"/>
              </a:solidFill>
              <a:latin typeface="Calibri" panose="020F0502020204030204" pitchFamily="34" charset="0"/>
              <a:cs typeface="Calibri" panose="020F0502020204030204" pitchFamily="34" charset="0"/>
            </a:endParaRPr>
          </a:p>
        </p:txBody>
      </p:sp>
      <p:sp>
        <p:nvSpPr>
          <p:cNvPr id="43" name="TextBox 5">
            <a:extLst>
              <a:ext uri="{FF2B5EF4-FFF2-40B4-BE49-F238E27FC236}">
                <a16:creationId xmlns:a16="http://schemas.microsoft.com/office/drawing/2014/main" id="{01ADE315-4BCC-9220-A331-06375F620688}"/>
              </a:ext>
            </a:extLst>
          </p:cNvPr>
          <p:cNvSpPr txBox="1">
            <a:spLocks noChangeArrowheads="1"/>
          </p:cNvSpPr>
          <p:nvPr/>
        </p:nvSpPr>
        <p:spPr bwMode="auto">
          <a:xfrm>
            <a:off x="9751520" y="5848098"/>
            <a:ext cx="394116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1800" dirty="0" err="1">
                <a:solidFill>
                  <a:srgbClr val="808080"/>
                </a:solidFill>
                <a:latin typeface="Calibri" panose="020F0502020204030204" pitchFamily="34" charset="0"/>
                <a:cs typeface="Calibri" panose="020F0502020204030204" pitchFamily="34" charset="0"/>
              </a:rPr>
              <a:t>Altra</a:t>
            </a:r>
            <a:r>
              <a:rPr lang="en-US" sz="1800" dirty="0">
                <a:solidFill>
                  <a:srgbClr val="808080"/>
                </a:solidFill>
                <a:latin typeface="Calibri" panose="020F0502020204030204" pitchFamily="34" charset="0"/>
                <a:cs typeface="Calibri" panose="020F0502020204030204" pitchFamily="34" charset="0"/>
              </a:rPr>
              <a:t> utilizes behavioral science to drive hand hygiene practices. As a value-added component of our program, the ABMS is a set of unique placards and signs with messages designed to inspire and maximize hand hygiene practices.</a:t>
            </a:r>
          </a:p>
        </p:txBody>
      </p:sp>
      <p:sp>
        <p:nvSpPr>
          <p:cNvPr id="6" name="TextBox 5">
            <a:extLst>
              <a:ext uri="{FF2B5EF4-FFF2-40B4-BE49-F238E27FC236}">
                <a16:creationId xmlns:a16="http://schemas.microsoft.com/office/drawing/2014/main" id="{775A7372-5EDB-3FF7-9FBF-FBF97CEC754D}"/>
              </a:ext>
            </a:extLst>
          </p:cNvPr>
          <p:cNvSpPr txBox="1"/>
          <p:nvPr/>
        </p:nvSpPr>
        <p:spPr>
          <a:xfrm>
            <a:off x="3403600" y="332558"/>
            <a:ext cx="5891936" cy="523220"/>
          </a:xfrm>
          <a:prstGeom prst="rect">
            <a:avLst/>
          </a:prstGeom>
          <a:noFill/>
        </p:spPr>
        <p:txBody>
          <a:bodyPr wrap="square" rtlCol="0">
            <a:spAutoFit/>
          </a:bodyPr>
          <a:lstStyle/>
          <a:p>
            <a:r>
              <a:rPr lang="en-US" sz="2800" b="1" dirty="0">
                <a:solidFill>
                  <a:srgbClr val="2E9E46"/>
                </a:solidFill>
                <a:latin typeface="Calibri" panose="020F0502020204030204" pitchFamily="34" charset="0"/>
                <a:cs typeface="Calibri" panose="020F0502020204030204" pitchFamily="34" charset="0"/>
              </a:rPr>
              <a:t>Hand Hygiene Program</a:t>
            </a:r>
          </a:p>
        </p:txBody>
      </p:sp>
      <p:pic>
        <p:nvPicPr>
          <p:cNvPr id="7" name="Picture 6" descr="Icon&#10;&#10;Description automatically generated">
            <a:extLst>
              <a:ext uri="{FF2B5EF4-FFF2-40B4-BE49-F238E27FC236}">
                <a16:creationId xmlns:a16="http://schemas.microsoft.com/office/drawing/2014/main" id="{8C1273DC-D931-9C06-BC8C-906C58222790}"/>
              </a:ext>
            </a:extLst>
          </p:cNvPr>
          <p:cNvPicPr>
            <a:picLocks noChangeAspect="1"/>
          </p:cNvPicPr>
          <p:nvPr/>
        </p:nvPicPr>
        <p:blipFill>
          <a:blip r:embed="rId5"/>
          <a:stretch>
            <a:fillRect/>
          </a:stretch>
        </p:blipFill>
        <p:spPr>
          <a:xfrm>
            <a:off x="1684724" y="387376"/>
            <a:ext cx="1578392" cy="1850268"/>
          </a:xfrm>
          <a:prstGeom prst="rect">
            <a:avLst/>
          </a:prstGeom>
        </p:spPr>
      </p:pic>
    </p:spTree>
    <p:extLst>
      <p:ext uri="{BB962C8B-B14F-4D97-AF65-F5344CB8AC3E}">
        <p14:creationId xmlns:p14="http://schemas.microsoft.com/office/powerpoint/2010/main" val="657412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9A9C021-A5D0-8F44-9570-D1EB45619A01}"/>
              </a:ext>
            </a:extLst>
          </p:cNvPr>
          <p:cNvSpPr/>
          <p:nvPr/>
        </p:nvSpPr>
        <p:spPr>
          <a:xfrm>
            <a:off x="-342641" y="-533115"/>
            <a:ext cx="1682912" cy="1682912"/>
          </a:xfrm>
          <a:prstGeom prst="ellipse">
            <a:avLst/>
          </a:prstGeom>
          <a:solidFill>
            <a:srgbClr val="006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D0000012-5463-D24C-B863-E24F392D6E1F}"/>
              </a:ext>
            </a:extLst>
          </p:cNvPr>
          <p:cNvSpPr/>
          <p:nvPr/>
        </p:nvSpPr>
        <p:spPr>
          <a:xfrm>
            <a:off x="527144" y="1149797"/>
            <a:ext cx="533144" cy="533144"/>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CF65CC47-4212-1B40-A211-54DEE7533B7A}"/>
              </a:ext>
            </a:extLst>
          </p:cNvPr>
          <p:cNvSpPr/>
          <p:nvPr/>
        </p:nvSpPr>
        <p:spPr>
          <a:xfrm>
            <a:off x="1195892" y="1416369"/>
            <a:ext cx="288758" cy="28875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2B32C1-4AEA-8B4F-A024-06B31A7D2D87}"/>
              </a:ext>
            </a:extLst>
          </p:cNvPr>
          <p:cNvSpPr/>
          <p:nvPr/>
        </p:nvSpPr>
        <p:spPr>
          <a:xfrm>
            <a:off x="3505200" y="745841"/>
            <a:ext cx="7493000" cy="1569660"/>
          </a:xfrm>
          <a:prstGeom prst="rect">
            <a:avLst/>
          </a:prstGeom>
        </p:spPr>
        <p:txBody>
          <a:bodyPr wrap="square">
            <a:spAutoFit/>
          </a:bodyPr>
          <a:lstStyle/>
          <a:p>
            <a:r>
              <a:rPr lang="en-US" sz="4800" dirty="0">
                <a:solidFill>
                  <a:srgbClr val="016FBA"/>
                </a:solidFill>
                <a:latin typeface="Calibri" panose="020F0502020204030204" pitchFamily="34" charset="0"/>
                <a:cs typeface="Calibri" panose="020F0502020204030204" pitchFamily="34" charset="0"/>
              </a:rPr>
              <a:t>Proven to Standardize Floor Care and Increase Efficiency</a:t>
            </a:r>
          </a:p>
        </p:txBody>
      </p:sp>
      <p:sp>
        <p:nvSpPr>
          <p:cNvPr id="35" name="TextBox 5">
            <a:extLst>
              <a:ext uri="{FF2B5EF4-FFF2-40B4-BE49-F238E27FC236}">
                <a16:creationId xmlns:a16="http://schemas.microsoft.com/office/drawing/2014/main" id="{4A4B85E8-26A2-64DF-EEF0-668B19C5754F}"/>
              </a:ext>
            </a:extLst>
          </p:cNvPr>
          <p:cNvSpPr txBox="1">
            <a:spLocks noChangeArrowheads="1"/>
          </p:cNvSpPr>
          <p:nvPr/>
        </p:nvSpPr>
        <p:spPr bwMode="auto">
          <a:xfrm>
            <a:off x="745234" y="4808698"/>
            <a:ext cx="41486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2400" b="1" dirty="0" err="1">
                <a:solidFill>
                  <a:srgbClr val="016FBA"/>
                </a:solidFill>
                <a:latin typeface="Calibri" panose="020F0502020204030204" pitchFamily="34" charset="0"/>
                <a:cs typeface="Calibri" panose="020F0502020204030204" pitchFamily="34" charset="0"/>
              </a:rPr>
              <a:t>Altra</a:t>
            </a:r>
            <a:r>
              <a:rPr lang="en-US" sz="2400" b="1" dirty="0">
                <a:solidFill>
                  <a:srgbClr val="016FBA"/>
                </a:solidFill>
                <a:latin typeface="Calibri" panose="020F0502020204030204" pitchFamily="34" charset="0"/>
                <a:cs typeface="Calibri" panose="020F0502020204030204" pitchFamily="34" charset="0"/>
              </a:rPr>
              <a:t> Lite Applicator</a:t>
            </a:r>
            <a:endParaRPr lang="en-US" altLang="ru-RU" sz="2400" b="1" dirty="0">
              <a:solidFill>
                <a:srgbClr val="016FBA"/>
              </a:solidFill>
              <a:latin typeface="Calibri" panose="020F0502020204030204" pitchFamily="34" charset="0"/>
              <a:cs typeface="Calibri" panose="020F0502020204030204" pitchFamily="34" charset="0"/>
            </a:endParaRPr>
          </a:p>
        </p:txBody>
      </p:sp>
      <p:sp>
        <p:nvSpPr>
          <p:cNvPr id="36" name="TextBox 5">
            <a:extLst>
              <a:ext uri="{FF2B5EF4-FFF2-40B4-BE49-F238E27FC236}">
                <a16:creationId xmlns:a16="http://schemas.microsoft.com/office/drawing/2014/main" id="{28693A3B-1863-EB19-D45C-AB7AA7999598}"/>
              </a:ext>
            </a:extLst>
          </p:cNvPr>
          <p:cNvSpPr txBox="1">
            <a:spLocks noChangeArrowheads="1"/>
          </p:cNvSpPr>
          <p:nvPr/>
        </p:nvSpPr>
        <p:spPr bwMode="auto">
          <a:xfrm>
            <a:off x="9259727" y="4808698"/>
            <a:ext cx="45945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2400" b="1" dirty="0" err="1">
                <a:solidFill>
                  <a:srgbClr val="016FBA"/>
                </a:solidFill>
                <a:latin typeface="Calibri" panose="020F0502020204030204" pitchFamily="34" charset="0"/>
                <a:cs typeface="Calibri" panose="020F0502020204030204" pitchFamily="34" charset="0"/>
              </a:rPr>
              <a:t>Altra</a:t>
            </a:r>
            <a:r>
              <a:rPr lang="en-US" sz="2400" b="1" dirty="0">
                <a:solidFill>
                  <a:srgbClr val="016FBA"/>
                </a:solidFill>
                <a:latin typeface="Calibri" panose="020F0502020204030204" pitchFamily="34" charset="0"/>
                <a:cs typeface="Calibri" panose="020F0502020204030204" pitchFamily="34" charset="0"/>
              </a:rPr>
              <a:t> Suite of Floor Care Product</a:t>
            </a:r>
            <a:endParaRPr lang="en-US" altLang="ru-RU" sz="2400" b="1" dirty="0">
              <a:solidFill>
                <a:srgbClr val="016FBA"/>
              </a:solidFill>
              <a:latin typeface="Calibri" panose="020F0502020204030204" pitchFamily="34" charset="0"/>
              <a:cs typeface="Calibri" panose="020F0502020204030204" pitchFamily="34" charset="0"/>
            </a:endParaRPr>
          </a:p>
        </p:txBody>
      </p:sp>
      <p:sp>
        <p:nvSpPr>
          <p:cNvPr id="42" name="TextBox 5">
            <a:extLst>
              <a:ext uri="{FF2B5EF4-FFF2-40B4-BE49-F238E27FC236}">
                <a16:creationId xmlns:a16="http://schemas.microsoft.com/office/drawing/2014/main" id="{70BF10CA-2FA2-95E3-5071-6C3574FDCE99}"/>
              </a:ext>
            </a:extLst>
          </p:cNvPr>
          <p:cNvSpPr txBox="1">
            <a:spLocks noChangeArrowheads="1"/>
          </p:cNvSpPr>
          <p:nvPr/>
        </p:nvSpPr>
        <p:spPr bwMode="auto">
          <a:xfrm>
            <a:off x="848968" y="5364028"/>
            <a:ext cx="394116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1800" dirty="0">
                <a:solidFill>
                  <a:srgbClr val="808080"/>
                </a:solidFill>
                <a:latin typeface="Calibri" panose="020F0502020204030204" pitchFamily="34" charset="0"/>
                <a:cs typeface="Calibri" panose="020F0502020204030204" pitchFamily="34" charset="0"/>
              </a:rPr>
              <a:t>Compatible with </a:t>
            </a:r>
            <a:r>
              <a:rPr lang="en-US" sz="1800" dirty="0" err="1">
                <a:solidFill>
                  <a:srgbClr val="808080"/>
                </a:solidFill>
                <a:latin typeface="Calibri" panose="020F0502020204030204" pitchFamily="34" charset="0"/>
                <a:cs typeface="Calibri" panose="020F0502020204030204" pitchFamily="34" charset="0"/>
              </a:rPr>
              <a:t>Altra</a:t>
            </a:r>
            <a:r>
              <a:rPr lang="en-US" sz="1800" dirty="0">
                <a:solidFill>
                  <a:srgbClr val="808080"/>
                </a:solidFill>
                <a:latin typeface="Calibri" panose="020F0502020204030204" pitchFamily="34" charset="0"/>
                <a:cs typeface="Calibri" panose="020F0502020204030204" pitchFamily="34" charset="0"/>
              </a:rPr>
              <a:t> proportioning systems, the </a:t>
            </a:r>
            <a:r>
              <a:rPr lang="en-US" sz="1800" dirty="0" err="1">
                <a:solidFill>
                  <a:srgbClr val="808080"/>
                </a:solidFill>
                <a:latin typeface="Calibri" panose="020F0502020204030204" pitchFamily="34" charset="0"/>
                <a:cs typeface="Calibri" panose="020F0502020204030204" pitchFamily="34" charset="0"/>
              </a:rPr>
              <a:t>Altra</a:t>
            </a:r>
            <a:r>
              <a:rPr lang="en-US" sz="1800" dirty="0">
                <a:solidFill>
                  <a:srgbClr val="808080"/>
                </a:solidFill>
                <a:latin typeface="Calibri" panose="020F0502020204030204" pitchFamily="34" charset="0"/>
                <a:cs typeface="Calibri" panose="020F0502020204030204" pitchFamily="34" charset="0"/>
              </a:rPr>
              <a:t> Lite Applicator promotes efficiency and reduces worker fatigue with its ergonomic design.</a:t>
            </a:r>
            <a:endParaRPr lang="en-US" altLang="ru-RU" sz="1800" dirty="0">
              <a:solidFill>
                <a:srgbClr val="808080"/>
              </a:solidFill>
              <a:latin typeface="Calibri" panose="020F0502020204030204" pitchFamily="34" charset="0"/>
              <a:cs typeface="Calibri" panose="020F0502020204030204" pitchFamily="34" charset="0"/>
            </a:endParaRPr>
          </a:p>
        </p:txBody>
      </p:sp>
      <p:sp>
        <p:nvSpPr>
          <p:cNvPr id="43" name="TextBox 5">
            <a:extLst>
              <a:ext uri="{FF2B5EF4-FFF2-40B4-BE49-F238E27FC236}">
                <a16:creationId xmlns:a16="http://schemas.microsoft.com/office/drawing/2014/main" id="{01ADE315-4BCC-9220-A331-06375F620688}"/>
              </a:ext>
            </a:extLst>
          </p:cNvPr>
          <p:cNvSpPr txBox="1">
            <a:spLocks noChangeArrowheads="1"/>
          </p:cNvSpPr>
          <p:nvPr/>
        </p:nvSpPr>
        <p:spPr bwMode="auto">
          <a:xfrm>
            <a:off x="9586420" y="5364028"/>
            <a:ext cx="394116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1800" dirty="0">
                <a:solidFill>
                  <a:srgbClr val="808080"/>
                </a:solidFill>
                <a:latin typeface="Calibri" panose="020F0502020204030204" pitchFamily="34" charset="0"/>
                <a:cs typeface="Calibri" panose="020F0502020204030204" pitchFamily="34" charset="0"/>
              </a:rPr>
              <a:t>Healthcare floors can be a breeding ground for bacteria. Developing a floor care program that inhibits bacteria growth on floors and combats all forms of wear and tear can help keep your facility cleaner and looking its best.</a:t>
            </a:r>
          </a:p>
        </p:txBody>
      </p:sp>
      <p:pic>
        <p:nvPicPr>
          <p:cNvPr id="8" name="Picture 7">
            <a:extLst>
              <a:ext uri="{FF2B5EF4-FFF2-40B4-BE49-F238E27FC236}">
                <a16:creationId xmlns:a16="http://schemas.microsoft.com/office/drawing/2014/main" id="{3E458CC5-4378-6DF3-768A-C77A1ED21287}"/>
              </a:ext>
            </a:extLst>
          </p:cNvPr>
          <p:cNvPicPr>
            <a:picLocks noChangeAspect="1"/>
          </p:cNvPicPr>
          <p:nvPr/>
        </p:nvPicPr>
        <p:blipFill>
          <a:blip r:embed="rId2"/>
          <a:stretch>
            <a:fillRect/>
          </a:stretch>
        </p:blipFill>
        <p:spPr>
          <a:xfrm>
            <a:off x="1319550" y="2832709"/>
            <a:ext cx="3047963" cy="1714987"/>
          </a:xfrm>
          <a:prstGeom prst="rect">
            <a:avLst/>
          </a:prstGeom>
        </p:spPr>
      </p:pic>
      <p:sp>
        <p:nvSpPr>
          <p:cNvPr id="10" name="TextBox 9">
            <a:extLst>
              <a:ext uri="{FF2B5EF4-FFF2-40B4-BE49-F238E27FC236}">
                <a16:creationId xmlns:a16="http://schemas.microsoft.com/office/drawing/2014/main" id="{ABDDA3A8-9E59-AD5D-E349-19D9FFD9627A}"/>
              </a:ext>
            </a:extLst>
          </p:cNvPr>
          <p:cNvSpPr txBox="1"/>
          <p:nvPr/>
        </p:nvSpPr>
        <p:spPr>
          <a:xfrm>
            <a:off x="3530600" y="352726"/>
            <a:ext cx="5891936" cy="523220"/>
          </a:xfrm>
          <a:prstGeom prst="rect">
            <a:avLst/>
          </a:prstGeom>
          <a:noFill/>
        </p:spPr>
        <p:txBody>
          <a:bodyPr wrap="square" rtlCol="0">
            <a:spAutoFit/>
          </a:bodyPr>
          <a:lstStyle/>
          <a:p>
            <a:r>
              <a:rPr lang="en-US" sz="2800" b="1" dirty="0">
                <a:solidFill>
                  <a:srgbClr val="2E9E46"/>
                </a:solidFill>
                <a:latin typeface="Calibri" panose="020F0502020204030204" pitchFamily="34" charset="0"/>
                <a:cs typeface="Calibri" panose="020F0502020204030204" pitchFamily="34" charset="0"/>
              </a:rPr>
              <a:t>Floor Care Program</a:t>
            </a:r>
          </a:p>
        </p:txBody>
      </p:sp>
      <p:pic>
        <p:nvPicPr>
          <p:cNvPr id="6" name="Picture 5" descr="Icon&#10;&#10;Description automatically generated">
            <a:extLst>
              <a:ext uri="{FF2B5EF4-FFF2-40B4-BE49-F238E27FC236}">
                <a16:creationId xmlns:a16="http://schemas.microsoft.com/office/drawing/2014/main" id="{D649EA2B-66A2-DBE9-F91F-0B61AEBB0E59}"/>
              </a:ext>
            </a:extLst>
          </p:cNvPr>
          <p:cNvPicPr>
            <a:picLocks noChangeAspect="1"/>
          </p:cNvPicPr>
          <p:nvPr/>
        </p:nvPicPr>
        <p:blipFill rotWithShape="1">
          <a:blip r:embed="rId3"/>
          <a:srcRect l="3423" t="6121" r="3356" b="3242"/>
          <a:stretch/>
        </p:blipFill>
        <p:spPr>
          <a:xfrm>
            <a:off x="1703530" y="306374"/>
            <a:ext cx="1844228" cy="2089437"/>
          </a:xfrm>
          <a:prstGeom prst="rect">
            <a:avLst/>
          </a:prstGeom>
        </p:spPr>
      </p:pic>
      <p:sp>
        <p:nvSpPr>
          <p:cNvPr id="12" name="TextBox 5">
            <a:extLst>
              <a:ext uri="{FF2B5EF4-FFF2-40B4-BE49-F238E27FC236}">
                <a16:creationId xmlns:a16="http://schemas.microsoft.com/office/drawing/2014/main" id="{DA9029C1-E353-12E9-9911-3D08C111157B}"/>
              </a:ext>
            </a:extLst>
          </p:cNvPr>
          <p:cNvSpPr txBox="1">
            <a:spLocks noChangeArrowheads="1"/>
          </p:cNvSpPr>
          <p:nvPr/>
        </p:nvSpPr>
        <p:spPr bwMode="auto">
          <a:xfrm>
            <a:off x="4987034" y="4808698"/>
            <a:ext cx="41486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2400" b="1" dirty="0" err="1">
                <a:solidFill>
                  <a:srgbClr val="016FBA"/>
                </a:solidFill>
                <a:latin typeface="Calibri" panose="020F0502020204030204" pitchFamily="34" charset="0"/>
                <a:cs typeface="Calibri" panose="020F0502020204030204" pitchFamily="34" charset="0"/>
              </a:rPr>
              <a:t>Altra</a:t>
            </a:r>
            <a:r>
              <a:rPr lang="en-US" sz="2400" b="1" dirty="0">
                <a:solidFill>
                  <a:srgbClr val="016FBA"/>
                </a:solidFill>
                <a:latin typeface="Calibri" panose="020F0502020204030204" pitchFamily="34" charset="0"/>
                <a:cs typeface="Calibri" panose="020F0502020204030204" pitchFamily="34" charset="0"/>
              </a:rPr>
              <a:t> Preserve</a:t>
            </a:r>
            <a:endParaRPr lang="en-US" altLang="ru-RU" sz="2400" b="1" dirty="0">
              <a:solidFill>
                <a:srgbClr val="016FBA"/>
              </a:solidFill>
              <a:latin typeface="Calibri" panose="020F0502020204030204" pitchFamily="34" charset="0"/>
              <a:cs typeface="Calibri" panose="020F0502020204030204" pitchFamily="34" charset="0"/>
            </a:endParaRPr>
          </a:p>
        </p:txBody>
      </p:sp>
      <p:sp>
        <p:nvSpPr>
          <p:cNvPr id="13" name="TextBox 5">
            <a:extLst>
              <a:ext uri="{FF2B5EF4-FFF2-40B4-BE49-F238E27FC236}">
                <a16:creationId xmlns:a16="http://schemas.microsoft.com/office/drawing/2014/main" id="{039E6D39-D2DE-A19F-1ECB-36867E012113}"/>
              </a:ext>
            </a:extLst>
          </p:cNvPr>
          <p:cNvSpPr txBox="1">
            <a:spLocks noChangeArrowheads="1"/>
          </p:cNvSpPr>
          <p:nvPr/>
        </p:nvSpPr>
        <p:spPr bwMode="auto">
          <a:xfrm>
            <a:off x="5090768" y="5364028"/>
            <a:ext cx="394116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1800" dirty="0" err="1">
                <a:solidFill>
                  <a:srgbClr val="808080"/>
                </a:solidFill>
                <a:latin typeface="Calibri" panose="020F0502020204030204" pitchFamily="34" charset="0"/>
                <a:cs typeface="Calibri" panose="020F0502020204030204" pitchFamily="34" charset="0"/>
              </a:rPr>
              <a:t>Altra</a:t>
            </a:r>
            <a:r>
              <a:rPr lang="en-US" sz="1800" dirty="0">
                <a:solidFill>
                  <a:srgbClr val="808080"/>
                </a:solidFill>
                <a:latin typeface="Calibri" panose="020F0502020204030204" pitchFamily="34" charset="0"/>
                <a:cs typeface="Calibri" panose="020F0502020204030204" pitchFamily="34" charset="0"/>
              </a:rPr>
              <a:t> Preserve is a strip-free floor coating formulated to extend the life of specialty flooring, including LVT. It protects the floor, creating a soft, more natural look.</a:t>
            </a:r>
            <a:endParaRPr lang="en-US" altLang="ru-RU" sz="1800" dirty="0">
              <a:solidFill>
                <a:srgbClr val="808080"/>
              </a:solidFill>
              <a:latin typeface="Calibri" panose="020F0502020204030204" pitchFamily="34" charset="0"/>
              <a:cs typeface="Calibri" panose="020F0502020204030204" pitchFamily="34" charset="0"/>
            </a:endParaRPr>
          </a:p>
        </p:txBody>
      </p:sp>
      <p:pic>
        <p:nvPicPr>
          <p:cNvPr id="15" name="Picture 14" descr="A picture containing floor, indoor, stationary, pen&#10;&#10;Description automatically generated">
            <a:extLst>
              <a:ext uri="{FF2B5EF4-FFF2-40B4-BE49-F238E27FC236}">
                <a16:creationId xmlns:a16="http://schemas.microsoft.com/office/drawing/2014/main" id="{872F408C-99D5-0300-F719-B0492BA86974}"/>
              </a:ext>
            </a:extLst>
          </p:cNvPr>
          <p:cNvPicPr>
            <a:picLocks noChangeAspect="1"/>
          </p:cNvPicPr>
          <p:nvPr/>
        </p:nvPicPr>
        <p:blipFill rotWithShape="1">
          <a:blip r:embed="rId4"/>
          <a:srcRect l="27962" b="749"/>
          <a:stretch/>
        </p:blipFill>
        <p:spPr>
          <a:xfrm>
            <a:off x="5537367" y="2832710"/>
            <a:ext cx="3047963" cy="1702138"/>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79083AE0-53BF-0A9F-D94A-F19B890D9F73}"/>
              </a:ext>
            </a:extLst>
          </p:cNvPr>
          <p:cNvPicPr>
            <a:picLocks noChangeAspect="1"/>
          </p:cNvPicPr>
          <p:nvPr/>
        </p:nvPicPr>
        <p:blipFill>
          <a:blip r:embed="rId5"/>
          <a:stretch>
            <a:fillRect/>
          </a:stretch>
        </p:blipFill>
        <p:spPr>
          <a:xfrm>
            <a:off x="8684383" y="2921271"/>
            <a:ext cx="1968500" cy="1460500"/>
          </a:xfrm>
          <a:prstGeom prst="rect">
            <a:avLst/>
          </a:prstGeom>
        </p:spPr>
      </p:pic>
      <p:pic>
        <p:nvPicPr>
          <p:cNvPr id="19" name="Picture 18" descr="Text&#10;&#10;Description automatically generated">
            <a:extLst>
              <a:ext uri="{FF2B5EF4-FFF2-40B4-BE49-F238E27FC236}">
                <a16:creationId xmlns:a16="http://schemas.microsoft.com/office/drawing/2014/main" id="{4111A751-B239-C613-3D7A-15AEDD6621AC}"/>
              </a:ext>
            </a:extLst>
          </p:cNvPr>
          <p:cNvPicPr>
            <a:picLocks noChangeAspect="1"/>
          </p:cNvPicPr>
          <p:nvPr/>
        </p:nvPicPr>
        <p:blipFill>
          <a:blip r:embed="rId6"/>
          <a:stretch>
            <a:fillRect/>
          </a:stretch>
        </p:blipFill>
        <p:spPr>
          <a:xfrm>
            <a:off x="10065277" y="2935757"/>
            <a:ext cx="1968500" cy="1460500"/>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F0C91A45-1AE1-332A-FAE4-B69FC2F8F9DD}"/>
              </a:ext>
            </a:extLst>
          </p:cNvPr>
          <p:cNvPicPr>
            <a:picLocks noChangeAspect="1"/>
          </p:cNvPicPr>
          <p:nvPr/>
        </p:nvPicPr>
        <p:blipFill>
          <a:blip r:embed="rId7"/>
          <a:stretch>
            <a:fillRect/>
          </a:stretch>
        </p:blipFill>
        <p:spPr>
          <a:xfrm>
            <a:off x="11235684" y="2889852"/>
            <a:ext cx="2115629" cy="1569660"/>
          </a:xfrm>
          <a:prstGeom prst="rect">
            <a:avLst/>
          </a:prstGeom>
        </p:spPr>
      </p:pic>
      <p:pic>
        <p:nvPicPr>
          <p:cNvPr id="23" name="Picture 22" descr="Text&#10;&#10;Description automatically generated">
            <a:extLst>
              <a:ext uri="{FF2B5EF4-FFF2-40B4-BE49-F238E27FC236}">
                <a16:creationId xmlns:a16="http://schemas.microsoft.com/office/drawing/2014/main" id="{09E18C18-ECC0-7FDD-9EB2-D3EFF1F4CD8F}"/>
              </a:ext>
            </a:extLst>
          </p:cNvPr>
          <p:cNvPicPr>
            <a:picLocks noChangeAspect="1"/>
          </p:cNvPicPr>
          <p:nvPr/>
        </p:nvPicPr>
        <p:blipFill>
          <a:blip r:embed="rId8"/>
          <a:stretch>
            <a:fillRect/>
          </a:stretch>
        </p:blipFill>
        <p:spPr>
          <a:xfrm>
            <a:off x="12387221" y="2808765"/>
            <a:ext cx="2280727" cy="1692152"/>
          </a:xfrm>
          <a:prstGeom prst="rect">
            <a:avLst/>
          </a:prstGeom>
        </p:spPr>
      </p:pic>
    </p:spTree>
    <p:extLst>
      <p:ext uri="{BB962C8B-B14F-4D97-AF65-F5344CB8AC3E}">
        <p14:creationId xmlns:p14="http://schemas.microsoft.com/office/powerpoint/2010/main" val="3385085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586BA-C232-2C4F-9BE9-6AFC7C39797E}"/>
              </a:ext>
            </a:extLst>
          </p:cNvPr>
          <p:cNvPicPr>
            <a:picLocks noChangeAspect="1"/>
          </p:cNvPicPr>
          <p:nvPr/>
        </p:nvPicPr>
        <p:blipFill>
          <a:blip r:embed="rId2"/>
          <a:srcRect/>
          <a:stretch/>
        </p:blipFill>
        <p:spPr>
          <a:xfrm>
            <a:off x="0" y="0"/>
            <a:ext cx="14630400" cy="8229600"/>
          </a:xfrm>
          <a:prstGeom prst="rect">
            <a:avLst/>
          </a:prstGeom>
        </p:spPr>
      </p:pic>
      <p:sp>
        <p:nvSpPr>
          <p:cNvPr id="4" name="Oval 3">
            <a:extLst>
              <a:ext uri="{FF2B5EF4-FFF2-40B4-BE49-F238E27FC236}">
                <a16:creationId xmlns:a16="http://schemas.microsoft.com/office/drawing/2014/main" id="{045E958E-73E1-2B45-AFE1-99268FEF74EA}"/>
              </a:ext>
            </a:extLst>
          </p:cNvPr>
          <p:cNvSpPr/>
          <p:nvPr/>
        </p:nvSpPr>
        <p:spPr>
          <a:xfrm>
            <a:off x="4671854" y="877824"/>
            <a:ext cx="923544" cy="923544"/>
          </a:xfrm>
          <a:prstGeom prst="ellipse">
            <a:avLst/>
          </a:prstGeom>
          <a:solidFill>
            <a:srgbClr val="57B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D83C09-CF79-DF4C-A6F2-CBCED3214AD3}"/>
              </a:ext>
            </a:extLst>
          </p:cNvPr>
          <p:cNvSpPr/>
          <p:nvPr/>
        </p:nvSpPr>
        <p:spPr>
          <a:xfrm>
            <a:off x="5339366" y="282704"/>
            <a:ext cx="475488" cy="47548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A98C957-45D8-233C-298D-682AFFEA55B2}"/>
              </a:ext>
            </a:extLst>
          </p:cNvPr>
          <p:cNvSpPr txBox="1"/>
          <p:nvPr/>
        </p:nvSpPr>
        <p:spPr>
          <a:xfrm>
            <a:off x="7196367" y="1963928"/>
            <a:ext cx="5506173" cy="769441"/>
          </a:xfrm>
          <a:prstGeom prst="rect">
            <a:avLst/>
          </a:prstGeom>
          <a:noFill/>
        </p:spPr>
        <p:txBody>
          <a:bodyPr wrap="square" rtlCol="0">
            <a:spAutoFit/>
          </a:bodyPr>
          <a:lstStyle/>
          <a:p>
            <a:r>
              <a:rPr lang="en-US" sz="4400" dirty="0">
                <a:solidFill>
                  <a:schemeClr val="bg1"/>
                </a:solidFill>
                <a:latin typeface="Calibri" panose="020F0502020204030204" pitchFamily="34" charset="0"/>
                <a:cs typeface="Calibri" panose="020F0502020204030204" pitchFamily="34" charset="0"/>
              </a:rPr>
              <a:t>Case Study</a:t>
            </a:r>
          </a:p>
        </p:txBody>
      </p:sp>
      <p:sp>
        <p:nvSpPr>
          <p:cNvPr id="3" name="TextBox 2">
            <a:extLst>
              <a:ext uri="{FF2B5EF4-FFF2-40B4-BE49-F238E27FC236}">
                <a16:creationId xmlns:a16="http://schemas.microsoft.com/office/drawing/2014/main" id="{16284EF2-1C36-DF93-A2E6-FF3D53A2DBF9}"/>
              </a:ext>
            </a:extLst>
          </p:cNvPr>
          <p:cNvSpPr txBox="1"/>
          <p:nvPr/>
        </p:nvSpPr>
        <p:spPr>
          <a:xfrm>
            <a:off x="7196366" y="2915694"/>
            <a:ext cx="7190193" cy="2246769"/>
          </a:xfrm>
          <a:prstGeom prst="rect">
            <a:avLst/>
          </a:prstGeom>
          <a:noFill/>
        </p:spPr>
        <p:txBody>
          <a:bodyPr wrap="square" rtlCol="0">
            <a:spAutoFit/>
          </a:bodyPr>
          <a:lstStyle/>
          <a:p>
            <a:r>
              <a:rPr lang="en-US" sz="2800" i="1" dirty="0">
                <a:solidFill>
                  <a:schemeClr val="bg1"/>
                </a:solidFill>
                <a:latin typeface="Calibri" panose="020F0502020204030204" pitchFamily="34" charset="0"/>
                <a:cs typeface="Calibri" panose="020F0502020204030204" pitchFamily="34" charset="0"/>
              </a:rPr>
              <a:t>When all of your DME is completely taken care of, and your entire infection prevention and cleaning program is streamlined, you can execute a lot of other patient driven solutions. This is the power of </a:t>
            </a:r>
            <a:r>
              <a:rPr lang="en-US" sz="2800" i="1" dirty="0" err="1">
                <a:solidFill>
                  <a:schemeClr val="bg1"/>
                </a:solidFill>
                <a:latin typeface="Calibri" panose="020F0502020204030204" pitchFamily="34" charset="0"/>
                <a:cs typeface="Calibri" panose="020F0502020204030204" pitchFamily="34" charset="0"/>
              </a:rPr>
              <a:t>MasVida</a:t>
            </a:r>
            <a:r>
              <a:rPr lang="en-US" sz="2800" i="1" dirty="0">
                <a:solidFill>
                  <a:schemeClr val="bg1"/>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5A717124-E07D-68D1-D5E2-E193589D0CEB}"/>
              </a:ext>
            </a:extLst>
          </p:cNvPr>
          <p:cNvPicPr>
            <a:picLocks/>
          </p:cNvPicPr>
          <p:nvPr/>
        </p:nvPicPr>
        <p:blipFill rotWithShape="1">
          <a:blip r:embed="rId3"/>
          <a:srcRect l="11529" t="7161" r="21221" b="7223"/>
          <a:stretch/>
        </p:blipFill>
        <p:spPr>
          <a:xfrm>
            <a:off x="-1539472" y="1040896"/>
            <a:ext cx="7737240" cy="7654149"/>
          </a:xfrm>
          <a:prstGeom prst="ellipse">
            <a:avLst/>
          </a:prstGeom>
        </p:spPr>
      </p:pic>
      <p:pic>
        <p:nvPicPr>
          <p:cNvPr id="11" name="Picture 10" descr="Text&#10;&#10;Description automatically generated with medium confidence">
            <a:extLst>
              <a:ext uri="{FF2B5EF4-FFF2-40B4-BE49-F238E27FC236}">
                <a16:creationId xmlns:a16="http://schemas.microsoft.com/office/drawing/2014/main" id="{EC29AC09-0C63-BE5E-89F8-059A9C6B38A1}"/>
              </a:ext>
            </a:extLst>
          </p:cNvPr>
          <p:cNvPicPr>
            <a:picLocks noChangeAspect="1"/>
          </p:cNvPicPr>
          <p:nvPr/>
        </p:nvPicPr>
        <p:blipFill>
          <a:blip r:embed="rId4"/>
          <a:stretch>
            <a:fillRect/>
          </a:stretch>
        </p:blipFill>
        <p:spPr>
          <a:xfrm>
            <a:off x="7196366" y="5488740"/>
            <a:ext cx="3091180" cy="1177592"/>
          </a:xfrm>
          <a:prstGeom prst="rect">
            <a:avLst/>
          </a:prstGeom>
        </p:spPr>
      </p:pic>
      <p:sp>
        <p:nvSpPr>
          <p:cNvPr id="12" name="TextBox 11">
            <a:extLst>
              <a:ext uri="{FF2B5EF4-FFF2-40B4-BE49-F238E27FC236}">
                <a16:creationId xmlns:a16="http://schemas.microsoft.com/office/drawing/2014/main" id="{EEF20866-5FC4-6F19-BD50-01793AE7F606}"/>
              </a:ext>
            </a:extLst>
          </p:cNvPr>
          <p:cNvSpPr txBox="1"/>
          <p:nvPr/>
        </p:nvSpPr>
        <p:spPr>
          <a:xfrm>
            <a:off x="10712723" y="5420668"/>
            <a:ext cx="3654514" cy="1384995"/>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Gary Blake, CEO Creative Solutions in Healthcare</a:t>
            </a:r>
          </a:p>
        </p:txBody>
      </p:sp>
      <p:cxnSp>
        <p:nvCxnSpPr>
          <p:cNvPr id="15" name="Straight Connector 14">
            <a:extLst>
              <a:ext uri="{FF2B5EF4-FFF2-40B4-BE49-F238E27FC236}">
                <a16:creationId xmlns:a16="http://schemas.microsoft.com/office/drawing/2014/main" id="{9D08071F-273A-4F35-5B66-85C53B308E0D}"/>
              </a:ext>
            </a:extLst>
          </p:cNvPr>
          <p:cNvCxnSpPr>
            <a:cxnSpLocks/>
          </p:cNvCxnSpPr>
          <p:nvPr/>
        </p:nvCxnSpPr>
        <p:spPr>
          <a:xfrm>
            <a:off x="10525760" y="5400348"/>
            <a:ext cx="0" cy="1384995"/>
          </a:xfrm>
          <a:prstGeom prst="line">
            <a:avLst/>
          </a:prstGeom>
          <a:ln w="28575">
            <a:solidFill>
              <a:srgbClr val="62B5E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8235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9A9C021-A5D0-8F44-9570-D1EB45619A01}"/>
              </a:ext>
            </a:extLst>
          </p:cNvPr>
          <p:cNvSpPr/>
          <p:nvPr/>
        </p:nvSpPr>
        <p:spPr>
          <a:xfrm>
            <a:off x="-342641" y="-533115"/>
            <a:ext cx="1682912" cy="1682912"/>
          </a:xfrm>
          <a:prstGeom prst="ellipse">
            <a:avLst/>
          </a:prstGeom>
          <a:solidFill>
            <a:srgbClr val="006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D0000012-5463-D24C-B863-E24F392D6E1F}"/>
              </a:ext>
            </a:extLst>
          </p:cNvPr>
          <p:cNvSpPr/>
          <p:nvPr/>
        </p:nvSpPr>
        <p:spPr>
          <a:xfrm>
            <a:off x="527144" y="1149797"/>
            <a:ext cx="533144" cy="533144"/>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CF65CC47-4212-1B40-A211-54DEE7533B7A}"/>
              </a:ext>
            </a:extLst>
          </p:cNvPr>
          <p:cNvSpPr/>
          <p:nvPr/>
        </p:nvSpPr>
        <p:spPr>
          <a:xfrm>
            <a:off x="1195892" y="1416369"/>
            <a:ext cx="288758" cy="28875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2B32C1-4AEA-8B4F-A024-06B31A7D2D87}"/>
              </a:ext>
            </a:extLst>
          </p:cNvPr>
          <p:cNvSpPr/>
          <p:nvPr/>
        </p:nvSpPr>
        <p:spPr>
          <a:xfrm>
            <a:off x="2055590" y="338499"/>
            <a:ext cx="11213370" cy="830997"/>
          </a:xfrm>
          <a:prstGeom prst="rect">
            <a:avLst/>
          </a:prstGeom>
        </p:spPr>
        <p:txBody>
          <a:bodyPr wrap="square">
            <a:spAutoFit/>
          </a:bodyPr>
          <a:lstStyle/>
          <a:p>
            <a:r>
              <a:rPr lang="en-US" sz="4800" dirty="0">
                <a:solidFill>
                  <a:srgbClr val="016FBA"/>
                </a:solidFill>
                <a:latin typeface="Calibri" panose="020F0502020204030204" pitchFamily="34" charset="0"/>
                <a:cs typeface="Calibri" panose="020F0502020204030204" pitchFamily="34" charset="0"/>
              </a:rPr>
              <a:t>Patient Spend Per Census Data | Total Spend</a:t>
            </a:r>
          </a:p>
        </p:txBody>
      </p:sp>
      <p:pic>
        <p:nvPicPr>
          <p:cNvPr id="7" name="Picture 6" descr="Chart, bar chart&#10;&#10;Description automatically generated">
            <a:extLst>
              <a:ext uri="{FF2B5EF4-FFF2-40B4-BE49-F238E27FC236}">
                <a16:creationId xmlns:a16="http://schemas.microsoft.com/office/drawing/2014/main" id="{5ACFE0E5-F49F-DD27-3011-30A00C6373BF}"/>
              </a:ext>
            </a:extLst>
          </p:cNvPr>
          <p:cNvPicPr>
            <a:picLocks noChangeAspect="1"/>
          </p:cNvPicPr>
          <p:nvPr/>
        </p:nvPicPr>
        <p:blipFill rotWithShape="1">
          <a:blip r:embed="rId2"/>
          <a:srcRect t="8899"/>
          <a:stretch/>
        </p:blipFill>
        <p:spPr>
          <a:xfrm>
            <a:off x="1484650" y="1334469"/>
            <a:ext cx="13169540" cy="6793532"/>
          </a:xfrm>
          <a:prstGeom prst="rect">
            <a:avLst/>
          </a:prstGeom>
        </p:spPr>
      </p:pic>
    </p:spTree>
    <p:extLst>
      <p:ext uri="{BB962C8B-B14F-4D97-AF65-F5344CB8AC3E}">
        <p14:creationId xmlns:p14="http://schemas.microsoft.com/office/powerpoint/2010/main" val="341252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9A9C021-A5D0-8F44-9570-D1EB45619A01}"/>
              </a:ext>
            </a:extLst>
          </p:cNvPr>
          <p:cNvSpPr/>
          <p:nvPr/>
        </p:nvSpPr>
        <p:spPr>
          <a:xfrm>
            <a:off x="-342641" y="-533115"/>
            <a:ext cx="1682912" cy="1682912"/>
          </a:xfrm>
          <a:prstGeom prst="ellipse">
            <a:avLst/>
          </a:prstGeom>
          <a:solidFill>
            <a:srgbClr val="006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D0000012-5463-D24C-B863-E24F392D6E1F}"/>
              </a:ext>
            </a:extLst>
          </p:cNvPr>
          <p:cNvSpPr/>
          <p:nvPr/>
        </p:nvSpPr>
        <p:spPr>
          <a:xfrm>
            <a:off x="527144" y="1149797"/>
            <a:ext cx="533144" cy="533144"/>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CF65CC47-4212-1B40-A211-54DEE7533B7A}"/>
              </a:ext>
            </a:extLst>
          </p:cNvPr>
          <p:cNvSpPr/>
          <p:nvPr/>
        </p:nvSpPr>
        <p:spPr>
          <a:xfrm>
            <a:off x="1195892" y="1416369"/>
            <a:ext cx="288758" cy="28875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2B32C1-4AEA-8B4F-A024-06B31A7D2D87}"/>
              </a:ext>
            </a:extLst>
          </p:cNvPr>
          <p:cNvSpPr/>
          <p:nvPr/>
        </p:nvSpPr>
        <p:spPr>
          <a:xfrm>
            <a:off x="2055590" y="338499"/>
            <a:ext cx="11213370" cy="830997"/>
          </a:xfrm>
          <a:prstGeom prst="rect">
            <a:avLst/>
          </a:prstGeom>
        </p:spPr>
        <p:txBody>
          <a:bodyPr wrap="square">
            <a:spAutoFit/>
          </a:bodyPr>
          <a:lstStyle/>
          <a:p>
            <a:r>
              <a:rPr lang="en-US" sz="4800" dirty="0">
                <a:solidFill>
                  <a:srgbClr val="016FBA"/>
                </a:solidFill>
                <a:latin typeface="Calibri" panose="020F0502020204030204" pitchFamily="34" charset="0"/>
                <a:cs typeface="Calibri" panose="020F0502020204030204" pitchFamily="34" charset="0"/>
              </a:rPr>
              <a:t>ADC and Spend PPD</a:t>
            </a:r>
          </a:p>
        </p:txBody>
      </p:sp>
      <p:pic>
        <p:nvPicPr>
          <p:cNvPr id="7" name="Picture 6">
            <a:extLst>
              <a:ext uri="{FF2B5EF4-FFF2-40B4-BE49-F238E27FC236}">
                <a16:creationId xmlns:a16="http://schemas.microsoft.com/office/drawing/2014/main" id="{5ACFE0E5-F49F-DD27-3011-30A00C6373BF}"/>
              </a:ext>
            </a:extLst>
          </p:cNvPr>
          <p:cNvPicPr>
            <a:picLocks noChangeAspect="1"/>
          </p:cNvPicPr>
          <p:nvPr/>
        </p:nvPicPr>
        <p:blipFill rotWithShape="1">
          <a:blip r:embed="rId2"/>
          <a:srcRect t="9122" b="3087"/>
          <a:stretch/>
        </p:blipFill>
        <p:spPr>
          <a:xfrm>
            <a:off x="1484650" y="1560748"/>
            <a:ext cx="13169540" cy="6546659"/>
          </a:xfrm>
          <a:prstGeom prst="rect">
            <a:avLst/>
          </a:prstGeom>
        </p:spPr>
      </p:pic>
    </p:spTree>
    <p:extLst>
      <p:ext uri="{BB962C8B-B14F-4D97-AF65-F5344CB8AC3E}">
        <p14:creationId xmlns:p14="http://schemas.microsoft.com/office/powerpoint/2010/main" val="1588681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CFE0E5-F49F-DD27-3011-30A00C6373BF}"/>
              </a:ext>
            </a:extLst>
          </p:cNvPr>
          <p:cNvPicPr>
            <a:picLocks noChangeAspect="1"/>
          </p:cNvPicPr>
          <p:nvPr/>
        </p:nvPicPr>
        <p:blipFill rotWithShape="1">
          <a:blip r:embed="rId2"/>
          <a:srcRect t="8742" r="1509" b="5939"/>
          <a:stretch/>
        </p:blipFill>
        <p:spPr>
          <a:xfrm>
            <a:off x="716557" y="1612490"/>
            <a:ext cx="13541295" cy="6617110"/>
          </a:xfrm>
          <a:prstGeom prst="rect">
            <a:avLst/>
          </a:prstGeom>
        </p:spPr>
      </p:pic>
      <p:sp>
        <p:nvSpPr>
          <p:cNvPr id="2" name="Oval 1">
            <a:extLst>
              <a:ext uri="{FF2B5EF4-FFF2-40B4-BE49-F238E27FC236}">
                <a16:creationId xmlns:a16="http://schemas.microsoft.com/office/drawing/2014/main" id="{79A9C021-A5D0-8F44-9570-D1EB45619A01}"/>
              </a:ext>
            </a:extLst>
          </p:cNvPr>
          <p:cNvSpPr/>
          <p:nvPr/>
        </p:nvSpPr>
        <p:spPr>
          <a:xfrm>
            <a:off x="-342641" y="-533115"/>
            <a:ext cx="1682912" cy="1682912"/>
          </a:xfrm>
          <a:prstGeom prst="ellipse">
            <a:avLst/>
          </a:prstGeom>
          <a:solidFill>
            <a:srgbClr val="006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D0000012-5463-D24C-B863-E24F392D6E1F}"/>
              </a:ext>
            </a:extLst>
          </p:cNvPr>
          <p:cNvSpPr/>
          <p:nvPr/>
        </p:nvSpPr>
        <p:spPr>
          <a:xfrm>
            <a:off x="527144" y="1149797"/>
            <a:ext cx="533144" cy="533144"/>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CF65CC47-4212-1B40-A211-54DEE7533B7A}"/>
              </a:ext>
            </a:extLst>
          </p:cNvPr>
          <p:cNvSpPr/>
          <p:nvPr/>
        </p:nvSpPr>
        <p:spPr>
          <a:xfrm>
            <a:off x="1195892" y="1416369"/>
            <a:ext cx="288758" cy="28875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2B32C1-4AEA-8B4F-A024-06B31A7D2D87}"/>
              </a:ext>
            </a:extLst>
          </p:cNvPr>
          <p:cNvSpPr/>
          <p:nvPr/>
        </p:nvSpPr>
        <p:spPr>
          <a:xfrm>
            <a:off x="2055590" y="338499"/>
            <a:ext cx="11213370" cy="830997"/>
          </a:xfrm>
          <a:prstGeom prst="rect">
            <a:avLst/>
          </a:prstGeom>
        </p:spPr>
        <p:txBody>
          <a:bodyPr wrap="square">
            <a:spAutoFit/>
          </a:bodyPr>
          <a:lstStyle/>
          <a:p>
            <a:r>
              <a:rPr lang="en-US" sz="4800" dirty="0">
                <a:solidFill>
                  <a:srgbClr val="016FBA"/>
                </a:solidFill>
                <a:latin typeface="Calibri" panose="020F0502020204030204" pitchFamily="34" charset="0"/>
                <a:cs typeface="Calibri" panose="020F0502020204030204" pitchFamily="34" charset="0"/>
              </a:rPr>
              <a:t>Year Review | Total Spend Summary</a:t>
            </a:r>
          </a:p>
        </p:txBody>
      </p:sp>
    </p:spTree>
    <p:extLst>
      <p:ext uri="{BB962C8B-B14F-4D97-AF65-F5344CB8AC3E}">
        <p14:creationId xmlns:p14="http://schemas.microsoft.com/office/powerpoint/2010/main" val="732207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ax, vector graphics&#10;&#10;Description automatically generated">
            <a:extLst>
              <a:ext uri="{FF2B5EF4-FFF2-40B4-BE49-F238E27FC236}">
                <a16:creationId xmlns:a16="http://schemas.microsoft.com/office/drawing/2014/main" id="{CA82E427-5840-BDCA-54F3-D85F6EFB87A1}"/>
              </a:ext>
            </a:extLst>
          </p:cNvPr>
          <p:cNvPicPr>
            <a:picLocks noChangeAspect="1"/>
          </p:cNvPicPr>
          <p:nvPr/>
        </p:nvPicPr>
        <p:blipFill>
          <a:blip r:embed="rId3"/>
          <a:stretch>
            <a:fillRect/>
          </a:stretch>
        </p:blipFill>
        <p:spPr>
          <a:xfrm>
            <a:off x="-19103" y="5357"/>
            <a:ext cx="14649503" cy="8218885"/>
          </a:xfrm>
          <a:prstGeom prst="rect">
            <a:avLst/>
          </a:prstGeom>
        </p:spPr>
      </p:pic>
      <p:sp>
        <p:nvSpPr>
          <p:cNvPr id="5" name="TextBox 4">
            <a:extLst>
              <a:ext uri="{FF2B5EF4-FFF2-40B4-BE49-F238E27FC236}">
                <a16:creationId xmlns:a16="http://schemas.microsoft.com/office/drawing/2014/main" id="{699861F8-3821-6040-853D-2A891E993D30}"/>
              </a:ext>
            </a:extLst>
          </p:cNvPr>
          <p:cNvSpPr txBox="1"/>
          <p:nvPr/>
        </p:nvSpPr>
        <p:spPr>
          <a:xfrm>
            <a:off x="6627852" y="2482578"/>
            <a:ext cx="8021650" cy="2308324"/>
          </a:xfrm>
          <a:prstGeom prst="rect">
            <a:avLst/>
          </a:prstGeom>
          <a:noFill/>
        </p:spPr>
        <p:txBody>
          <a:bodyPr wrap="square" rtlCol="0">
            <a:spAutoFit/>
          </a:bodyPr>
          <a:lstStyle/>
          <a:p>
            <a:pPr algn="ctr" fontAlgn="base"/>
            <a:r>
              <a:rPr lang="en-US" sz="4800" i="0" u="none" strike="noStrike" dirty="0">
                <a:solidFill>
                  <a:srgbClr val="006FBA"/>
                </a:solidFill>
                <a:effectLst/>
                <a:latin typeface="mr-eaves-xl-modern"/>
              </a:rPr>
              <a:t>We make medical equipment rental simple and facility hygiene better.</a:t>
            </a:r>
          </a:p>
        </p:txBody>
      </p:sp>
      <p:sp>
        <p:nvSpPr>
          <p:cNvPr id="2" name="TextBox 1">
            <a:extLst>
              <a:ext uri="{FF2B5EF4-FFF2-40B4-BE49-F238E27FC236}">
                <a16:creationId xmlns:a16="http://schemas.microsoft.com/office/drawing/2014/main" id="{00216C11-F44F-9A86-C654-69D6F9CFC0B0}"/>
              </a:ext>
            </a:extLst>
          </p:cNvPr>
          <p:cNvSpPr txBox="1"/>
          <p:nvPr/>
        </p:nvSpPr>
        <p:spPr>
          <a:xfrm>
            <a:off x="7562430" y="2044874"/>
            <a:ext cx="6152494" cy="523220"/>
          </a:xfrm>
          <a:prstGeom prst="rect">
            <a:avLst/>
          </a:prstGeom>
          <a:noFill/>
        </p:spPr>
        <p:txBody>
          <a:bodyPr wrap="square" rtlCol="0">
            <a:spAutoFit/>
          </a:bodyPr>
          <a:lstStyle/>
          <a:p>
            <a:pPr algn="ctr"/>
            <a:r>
              <a:rPr lang="en-US" sz="2800" b="1" dirty="0">
                <a:solidFill>
                  <a:srgbClr val="2E9E46"/>
                </a:solidFill>
                <a:latin typeface="Calibri" panose="020F0502020204030204" pitchFamily="34" charset="0"/>
                <a:cs typeface="Calibri" panose="020F0502020204030204" pitchFamily="34" charset="0"/>
              </a:rPr>
              <a:t>We Keep Healthcare Healthy™</a:t>
            </a:r>
          </a:p>
        </p:txBody>
      </p:sp>
      <p:pic>
        <p:nvPicPr>
          <p:cNvPr id="9" name="Picture 8" descr="A picture containing person, outdoor&#10;&#10;Description automatically generated">
            <a:extLst>
              <a:ext uri="{FF2B5EF4-FFF2-40B4-BE49-F238E27FC236}">
                <a16:creationId xmlns:a16="http://schemas.microsoft.com/office/drawing/2014/main" id="{A856A52C-0FB8-EA03-0D13-49C027584BD6}"/>
              </a:ext>
            </a:extLst>
          </p:cNvPr>
          <p:cNvPicPr>
            <a:picLocks/>
          </p:cNvPicPr>
          <p:nvPr/>
        </p:nvPicPr>
        <p:blipFill rotWithShape="1">
          <a:blip r:embed="rId4"/>
          <a:srcRect l="16674" t="2880" r="33142" b="21661"/>
          <a:stretch/>
        </p:blipFill>
        <p:spPr>
          <a:xfrm>
            <a:off x="-896985" y="1183729"/>
            <a:ext cx="7893780" cy="7897728"/>
          </a:xfrm>
          <a:prstGeom prst="ellipse">
            <a:avLst/>
          </a:prstGeom>
        </p:spPr>
      </p:pic>
      <p:sp>
        <p:nvSpPr>
          <p:cNvPr id="11" name="Oval 10">
            <a:extLst>
              <a:ext uri="{FF2B5EF4-FFF2-40B4-BE49-F238E27FC236}">
                <a16:creationId xmlns:a16="http://schemas.microsoft.com/office/drawing/2014/main" id="{CB4A4911-8F0B-B35C-3F23-07ECB195772C}"/>
              </a:ext>
            </a:extLst>
          </p:cNvPr>
          <p:cNvSpPr/>
          <p:nvPr/>
        </p:nvSpPr>
        <p:spPr>
          <a:xfrm>
            <a:off x="5006323" y="790974"/>
            <a:ext cx="804794" cy="785509"/>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9E60E8F4-4F72-B47E-BC87-23394F277AE8}"/>
              </a:ext>
            </a:extLst>
          </p:cNvPr>
          <p:cNvSpPr/>
          <p:nvPr/>
        </p:nvSpPr>
        <p:spPr>
          <a:xfrm>
            <a:off x="5934064" y="1309911"/>
            <a:ext cx="295942" cy="288850"/>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clipart, silhouette&#10;&#10;Description automatically generated">
            <a:extLst>
              <a:ext uri="{FF2B5EF4-FFF2-40B4-BE49-F238E27FC236}">
                <a16:creationId xmlns:a16="http://schemas.microsoft.com/office/drawing/2014/main" id="{BFF47707-5A2E-A82E-1972-BD089D787A1F}"/>
              </a:ext>
            </a:extLst>
          </p:cNvPr>
          <p:cNvPicPr>
            <a:picLocks noChangeAspect="1"/>
          </p:cNvPicPr>
          <p:nvPr/>
        </p:nvPicPr>
        <p:blipFill>
          <a:blip r:embed="rId5"/>
          <a:stretch>
            <a:fillRect/>
          </a:stretch>
        </p:blipFill>
        <p:spPr>
          <a:xfrm>
            <a:off x="7633607" y="4920825"/>
            <a:ext cx="990600" cy="762000"/>
          </a:xfrm>
          <a:prstGeom prst="rect">
            <a:avLst/>
          </a:prstGeom>
        </p:spPr>
      </p:pic>
      <p:pic>
        <p:nvPicPr>
          <p:cNvPr id="15" name="Picture 14" descr="A screenshot of a video game&#10;&#10;Description automatically generated with medium confidence">
            <a:extLst>
              <a:ext uri="{FF2B5EF4-FFF2-40B4-BE49-F238E27FC236}">
                <a16:creationId xmlns:a16="http://schemas.microsoft.com/office/drawing/2014/main" id="{E0B8FD45-23F6-A405-AD66-A1944D1185D5}"/>
              </a:ext>
            </a:extLst>
          </p:cNvPr>
          <p:cNvPicPr>
            <a:picLocks noChangeAspect="1"/>
          </p:cNvPicPr>
          <p:nvPr/>
        </p:nvPicPr>
        <p:blipFill>
          <a:blip r:embed="rId6"/>
          <a:stretch>
            <a:fillRect/>
          </a:stretch>
        </p:blipFill>
        <p:spPr>
          <a:xfrm>
            <a:off x="8438933" y="5518541"/>
            <a:ext cx="4559300" cy="812800"/>
          </a:xfrm>
          <a:prstGeom prst="rect">
            <a:avLst/>
          </a:prstGeom>
        </p:spPr>
      </p:pic>
    </p:spTree>
    <p:extLst>
      <p:ext uri="{BB962C8B-B14F-4D97-AF65-F5344CB8AC3E}">
        <p14:creationId xmlns:p14="http://schemas.microsoft.com/office/powerpoint/2010/main" val="1065623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7D32249-0798-BF0B-1C21-1AB04B39AE4F}"/>
              </a:ext>
            </a:extLst>
          </p:cNvPr>
          <p:cNvSpPr/>
          <p:nvPr/>
        </p:nvSpPr>
        <p:spPr>
          <a:xfrm>
            <a:off x="0" y="0"/>
            <a:ext cx="14630400" cy="82296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3" name="Picture 2" descr="Diagram, text&#10;&#10;Description automatically generated">
            <a:extLst>
              <a:ext uri="{FF2B5EF4-FFF2-40B4-BE49-F238E27FC236}">
                <a16:creationId xmlns:a16="http://schemas.microsoft.com/office/drawing/2014/main" id="{D6795A2F-F8B4-46D8-1C8D-DE49E72CCA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60" y="2197960"/>
            <a:ext cx="13689881" cy="5399424"/>
          </a:xfrm>
          <a:prstGeom prst="rect">
            <a:avLst/>
          </a:prstGeom>
        </p:spPr>
      </p:pic>
      <p:sp>
        <p:nvSpPr>
          <p:cNvPr id="9" name="Rectangle 8">
            <a:extLst>
              <a:ext uri="{FF2B5EF4-FFF2-40B4-BE49-F238E27FC236}">
                <a16:creationId xmlns:a16="http://schemas.microsoft.com/office/drawing/2014/main" id="{1B70708B-C950-B3DE-43B5-56456E0F77C8}"/>
              </a:ext>
            </a:extLst>
          </p:cNvPr>
          <p:cNvSpPr/>
          <p:nvPr/>
        </p:nvSpPr>
        <p:spPr>
          <a:xfrm>
            <a:off x="2055592" y="338500"/>
            <a:ext cx="10699710" cy="830997"/>
          </a:xfrm>
          <a:prstGeom prst="rect">
            <a:avLst/>
          </a:prstGeom>
        </p:spPr>
        <p:txBody>
          <a:bodyPr wrap="square">
            <a:spAutoFit/>
          </a:bodyPr>
          <a:lstStyle/>
          <a:p>
            <a:r>
              <a:rPr lang="en-US" sz="4800" dirty="0">
                <a:solidFill>
                  <a:srgbClr val="016FBA"/>
                </a:solidFill>
                <a:latin typeface="Calibri" panose="020F0502020204030204" pitchFamily="34" charset="0"/>
                <a:cs typeface="Calibri" panose="020F0502020204030204" pitchFamily="34" charset="0"/>
              </a:rPr>
              <a:t>The </a:t>
            </a:r>
            <a:r>
              <a:rPr lang="en-US" sz="4800" dirty="0" err="1">
                <a:solidFill>
                  <a:srgbClr val="016FBA"/>
                </a:solidFill>
                <a:latin typeface="Calibri" panose="020F0502020204030204" pitchFamily="34" charset="0"/>
                <a:cs typeface="Calibri" panose="020F0502020204030204" pitchFamily="34" charset="0"/>
              </a:rPr>
              <a:t>MasVida</a:t>
            </a:r>
            <a:r>
              <a:rPr lang="en-US" sz="4800" dirty="0">
                <a:solidFill>
                  <a:srgbClr val="016FBA"/>
                </a:solidFill>
                <a:latin typeface="Calibri" panose="020F0502020204030204" pitchFamily="34" charset="0"/>
                <a:cs typeface="Calibri" panose="020F0502020204030204" pitchFamily="34" charset="0"/>
              </a:rPr>
              <a:t> Difference</a:t>
            </a:r>
          </a:p>
        </p:txBody>
      </p:sp>
      <p:sp>
        <p:nvSpPr>
          <p:cNvPr id="10" name="TextBox 9">
            <a:extLst>
              <a:ext uri="{FF2B5EF4-FFF2-40B4-BE49-F238E27FC236}">
                <a16:creationId xmlns:a16="http://schemas.microsoft.com/office/drawing/2014/main" id="{E2DDFFD1-6CAF-AC0F-4A86-488E3E675443}"/>
              </a:ext>
            </a:extLst>
          </p:cNvPr>
          <p:cNvSpPr txBox="1"/>
          <p:nvPr/>
        </p:nvSpPr>
        <p:spPr>
          <a:xfrm>
            <a:off x="2135808" y="1193086"/>
            <a:ext cx="8516953" cy="461665"/>
          </a:xfrm>
          <a:prstGeom prst="rect">
            <a:avLst/>
          </a:prstGeom>
          <a:noFill/>
        </p:spPr>
        <p:txBody>
          <a:bodyPr wrap="square" rtlCol="0">
            <a:spAutoFit/>
          </a:bodyPr>
          <a:lstStyle/>
          <a:p>
            <a:r>
              <a:rPr lang="en-US" sz="2400" b="1" dirty="0">
                <a:solidFill>
                  <a:srgbClr val="2E9E46"/>
                </a:solidFill>
                <a:latin typeface="Calibri" panose="020F0502020204030204" pitchFamily="34" charset="0"/>
                <a:cs typeface="Calibri" panose="020F0502020204030204" pitchFamily="34" charset="0"/>
              </a:rPr>
              <a:t>Our Promise: Reliable. Transparent. Consistent. Effective.</a:t>
            </a:r>
          </a:p>
        </p:txBody>
      </p:sp>
      <p:sp>
        <p:nvSpPr>
          <p:cNvPr id="12" name="Oval 11">
            <a:extLst>
              <a:ext uri="{FF2B5EF4-FFF2-40B4-BE49-F238E27FC236}">
                <a16:creationId xmlns:a16="http://schemas.microsoft.com/office/drawing/2014/main" id="{65EF30AF-6FF3-4938-3507-1AEB54CAE63D}"/>
              </a:ext>
            </a:extLst>
          </p:cNvPr>
          <p:cNvSpPr/>
          <p:nvPr/>
        </p:nvSpPr>
        <p:spPr>
          <a:xfrm>
            <a:off x="-342640" y="-512959"/>
            <a:ext cx="1682912" cy="1682912"/>
          </a:xfrm>
          <a:prstGeom prst="ellipse">
            <a:avLst/>
          </a:prstGeom>
          <a:solidFill>
            <a:srgbClr val="006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5F69D9C-8D9E-6A7F-6B24-CBBA429BB8D1}"/>
              </a:ext>
            </a:extLst>
          </p:cNvPr>
          <p:cNvSpPr/>
          <p:nvPr/>
        </p:nvSpPr>
        <p:spPr>
          <a:xfrm>
            <a:off x="527145" y="1149798"/>
            <a:ext cx="533144" cy="533144"/>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BB8BC3E-F19E-7DAC-934A-3EC2D398DD3E}"/>
              </a:ext>
            </a:extLst>
          </p:cNvPr>
          <p:cNvSpPr/>
          <p:nvPr/>
        </p:nvSpPr>
        <p:spPr>
          <a:xfrm>
            <a:off x="1195893" y="1416369"/>
            <a:ext cx="288758" cy="28875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521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8B88EAE-FC2B-811D-C7B0-2E9E513873B3}"/>
              </a:ext>
            </a:extLst>
          </p:cNvPr>
          <p:cNvSpPr txBox="1"/>
          <p:nvPr/>
        </p:nvSpPr>
        <p:spPr>
          <a:xfrm>
            <a:off x="1976307" y="2832703"/>
            <a:ext cx="11002261" cy="424732"/>
          </a:xfrm>
          <a:prstGeom prst="rect">
            <a:avLst/>
          </a:prstGeom>
          <a:noFill/>
        </p:spPr>
        <p:txBody>
          <a:bodyPr wrap="square" rtlCol="0">
            <a:spAutoFit/>
          </a:bodyPr>
          <a:lstStyle/>
          <a:p>
            <a:r>
              <a:rPr lang="en-US" sz="2160" b="1" dirty="0">
                <a:solidFill>
                  <a:srgbClr val="2E9E46"/>
                </a:solidFill>
                <a:latin typeface="Calibri" panose="020F0502020204030204" pitchFamily="34" charset="0"/>
                <a:cs typeface="Calibri" panose="020F0502020204030204" pitchFamily="34" charset="0"/>
              </a:rPr>
              <a:t>We are one, single provider to service all medical equipment and facility hygiene needs.</a:t>
            </a:r>
          </a:p>
        </p:txBody>
      </p:sp>
      <p:sp>
        <p:nvSpPr>
          <p:cNvPr id="39" name="Rectangle 38">
            <a:extLst>
              <a:ext uri="{FF2B5EF4-FFF2-40B4-BE49-F238E27FC236}">
                <a16:creationId xmlns:a16="http://schemas.microsoft.com/office/drawing/2014/main" id="{33663A1C-1D3D-CF4B-B963-095772DE441F}"/>
              </a:ext>
            </a:extLst>
          </p:cNvPr>
          <p:cNvSpPr/>
          <p:nvPr/>
        </p:nvSpPr>
        <p:spPr>
          <a:xfrm>
            <a:off x="4108547" y="291144"/>
            <a:ext cx="9829240" cy="2308324"/>
          </a:xfrm>
          <a:prstGeom prst="rect">
            <a:avLst/>
          </a:prstGeom>
        </p:spPr>
        <p:txBody>
          <a:bodyPr wrap="square">
            <a:spAutoFit/>
          </a:bodyPr>
          <a:lstStyle/>
          <a:p>
            <a:r>
              <a:rPr lang="en-US" sz="4800" b="1" dirty="0">
                <a:solidFill>
                  <a:srgbClr val="016FBA"/>
                </a:solidFill>
                <a:latin typeface="Calibri" panose="020F0502020204030204" pitchFamily="34" charset="0"/>
                <a:cs typeface="Calibri" panose="020F0502020204030204" pitchFamily="34" charset="0"/>
              </a:rPr>
              <a:t>OneSource: </a:t>
            </a:r>
            <a:r>
              <a:rPr lang="en-US" sz="4800" dirty="0">
                <a:solidFill>
                  <a:srgbClr val="016FBA"/>
                </a:solidFill>
                <a:latin typeface="Calibri" panose="020F0502020204030204" pitchFamily="34" charset="0"/>
                <a:cs typeface="Calibri" panose="020F0502020204030204" pitchFamily="34" charset="0"/>
              </a:rPr>
              <a:t>Your Single Source for Same-day DME Delivery and Better Facility Hygiene</a:t>
            </a:r>
          </a:p>
        </p:txBody>
      </p:sp>
      <p:pic>
        <p:nvPicPr>
          <p:cNvPr id="5" name="Picture 4">
            <a:extLst>
              <a:ext uri="{FF2B5EF4-FFF2-40B4-BE49-F238E27FC236}">
                <a16:creationId xmlns:a16="http://schemas.microsoft.com/office/drawing/2014/main" id="{57D50007-E248-543D-4374-27D0487CA818}"/>
              </a:ext>
            </a:extLst>
          </p:cNvPr>
          <p:cNvPicPr>
            <a:picLocks noChangeAspect="1"/>
          </p:cNvPicPr>
          <p:nvPr/>
        </p:nvPicPr>
        <p:blipFill>
          <a:blip r:embed="rId2"/>
          <a:stretch>
            <a:fillRect/>
          </a:stretch>
        </p:blipFill>
        <p:spPr>
          <a:xfrm>
            <a:off x="1896598" y="223123"/>
            <a:ext cx="1902437" cy="2306892"/>
          </a:xfrm>
          <a:prstGeom prst="rect">
            <a:avLst/>
          </a:prstGeom>
        </p:spPr>
      </p:pic>
      <p:grpSp>
        <p:nvGrpSpPr>
          <p:cNvPr id="19" name="Group 18">
            <a:extLst>
              <a:ext uri="{FF2B5EF4-FFF2-40B4-BE49-F238E27FC236}">
                <a16:creationId xmlns:a16="http://schemas.microsoft.com/office/drawing/2014/main" id="{CAB7A2B3-C9E2-ABB3-1D50-3C48F8B600D6}"/>
              </a:ext>
            </a:extLst>
          </p:cNvPr>
          <p:cNvGrpSpPr/>
          <p:nvPr/>
        </p:nvGrpSpPr>
        <p:grpSpPr>
          <a:xfrm>
            <a:off x="1731541" y="3664086"/>
            <a:ext cx="11167318" cy="3838240"/>
            <a:chOff x="490387" y="3487841"/>
            <a:chExt cx="9306098" cy="3198533"/>
          </a:xfrm>
        </p:grpSpPr>
        <p:sp>
          <p:nvSpPr>
            <p:cNvPr id="30" name="TextBox 5">
              <a:extLst>
                <a:ext uri="{FF2B5EF4-FFF2-40B4-BE49-F238E27FC236}">
                  <a16:creationId xmlns:a16="http://schemas.microsoft.com/office/drawing/2014/main" id="{793855D2-AEE8-F7C1-85DE-878949B41353}"/>
                </a:ext>
              </a:extLst>
            </p:cNvPr>
            <p:cNvSpPr txBox="1">
              <a:spLocks noChangeArrowheads="1"/>
            </p:cNvSpPr>
            <p:nvPr/>
          </p:nvSpPr>
          <p:spPr bwMode="auto">
            <a:xfrm>
              <a:off x="2679282" y="4540146"/>
              <a:ext cx="1877489"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1920" b="1" dirty="0">
                  <a:solidFill>
                    <a:srgbClr val="62B5E5"/>
                  </a:solidFill>
                  <a:latin typeface="Calibri" panose="020F0502020204030204" pitchFamily="34" charset="0"/>
                  <a:cs typeface="Calibri" panose="020F0502020204030204" pitchFamily="34" charset="0"/>
                </a:rPr>
                <a:t>Medical Oxygen Therapy</a:t>
              </a:r>
              <a:endParaRPr lang="en-US" altLang="ru-RU" sz="1920" b="1" dirty="0">
                <a:solidFill>
                  <a:srgbClr val="62B5E5"/>
                </a:solidFill>
                <a:latin typeface="Calibri" panose="020F0502020204030204" pitchFamily="34" charset="0"/>
                <a:cs typeface="Calibri" panose="020F0502020204030204" pitchFamily="34" charset="0"/>
              </a:endParaRPr>
            </a:p>
          </p:txBody>
        </p:sp>
        <p:sp>
          <p:nvSpPr>
            <p:cNvPr id="31" name="TextBox 5">
              <a:extLst>
                <a:ext uri="{FF2B5EF4-FFF2-40B4-BE49-F238E27FC236}">
                  <a16:creationId xmlns:a16="http://schemas.microsoft.com/office/drawing/2014/main" id="{E1798EAE-8467-2D5A-5675-A85A8C074C31}"/>
                </a:ext>
              </a:extLst>
            </p:cNvPr>
            <p:cNvSpPr txBox="1">
              <a:spLocks noChangeArrowheads="1"/>
            </p:cNvSpPr>
            <p:nvPr/>
          </p:nvSpPr>
          <p:spPr bwMode="auto">
            <a:xfrm>
              <a:off x="4564798" y="4536736"/>
              <a:ext cx="1900359"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altLang="ru-RU" sz="1920" b="1" dirty="0">
                  <a:solidFill>
                    <a:srgbClr val="62B5E5"/>
                  </a:solidFill>
                  <a:latin typeface="Calibri" panose="020F0502020204030204" pitchFamily="34" charset="0"/>
                  <a:cs typeface="Calibri" panose="020F0502020204030204" pitchFamily="34" charset="0"/>
                </a:rPr>
                <a:t>Negative Pressure Wound Therapy</a:t>
              </a:r>
            </a:p>
          </p:txBody>
        </p:sp>
        <p:sp>
          <p:nvSpPr>
            <p:cNvPr id="32" name="TextBox 5">
              <a:extLst>
                <a:ext uri="{FF2B5EF4-FFF2-40B4-BE49-F238E27FC236}">
                  <a16:creationId xmlns:a16="http://schemas.microsoft.com/office/drawing/2014/main" id="{5EE8EF24-8AE0-BFEA-33A1-A54649947A0C}"/>
                </a:ext>
              </a:extLst>
            </p:cNvPr>
            <p:cNvSpPr txBox="1">
              <a:spLocks noChangeArrowheads="1"/>
            </p:cNvSpPr>
            <p:nvPr/>
          </p:nvSpPr>
          <p:spPr bwMode="auto">
            <a:xfrm>
              <a:off x="6556984" y="4536735"/>
              <a:ext cx="1439091"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1920" b="1" dirty="0">
                  <a:solidFill>
                    <a:srgbClr val="62B5E5"/>
                  </a:solidFill>
                  <a:latin typeface="Calibri" panose="020F0502020204030204" pitchFamily="34" charset="0"/>
                  <a:cs typeface="Calibri" panose="020F0502020204030204" pitchFamily="34" charset="0"/>
                </a:rPr>
                <a:t>Respiratory Therapy</a:t>
              </a:r>
              <a:endParaRPr lang="en-US" altLang="ru-RU" sz="1920" b="1" dirty="0">
                <a:solidFill>
                  <a:srgbClr val="62B5E5"/>
                </a:solidFill>
                <a:latin typeface="Calibri" panose="020F0502020204030204" pitchFamily="34" charset="0"/>
                <a:cs typeface="Calibri" panose="020F0502020204030204" pitchFamily="34" charset="0"/>
              </a:endParaRPr>
            </a:p>
          </p:txBody>
        </p:sp>
        <p:sp>
          <p:nvSpPr>
            <p:cNvPr id="33" name="TextBox 5">
              <a:extLst>
                <a:ext uri="{FF2B5EF4-FFF2-40B4-BE49-F238E27FC236}">
                  <a16:creationId xmlns:a16="http://schemas.microsoft.com/office/drawing/2014/main" id="{6F40806F-70E5-DE33-4518-CAED5AE6F81F}"/>
                </a:ext>
              </a:extLst>
            </p:cNvPr>
            <p:cNvSpPr txBox="1">
              <a:spLocks noChangeArrowheads="1"/>
            </p:cNvSpPr>
            <p:nvPr/>
          </p:nvSpPr>
          <p:spPr bwMode="auto">
            <a:xfrm>
              <a:off x="7944120" y="4536734"/>
              <a:ext cx="1852365"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1920" b="1" dirty="0">
                  <a:solidFill>
                    <a:srgbClr val="62B5E5"/>
                  </a:solidFill>
                  <a:latin typeface="Calibri" panose="020F0502020204030204" pitchFamily="34" charset="0"/>
                  <a:cs typeface="Calibri" panose="020F0502020204030204" pitchFamily="34" charset="0"/>
                </a:rPr>
                <a:t>Durable Medical Equipment</a:t>
              </a:r>
              <a:endParaRPr lang="en-US" altLang="ru-RU" sz="1920" b="1" dirty="0">
                <a:solidFill>
                  <a:srgbClr val="62B5E5"/>
                </a:solidFill>
                <a:latin typeface="Calibri" panose="020F0502020204030204" pitchFamily="34" charset="0"/>
                <a:cs typeface="Calibri" panose="020F0502020204030204" pitchFamily="34" charset="0"/>
              </a:endParaRPr>
            </a:p>
          </p:txBody>
        </p:sp>
        <p:pic>
          <p:nvPicPr>
            <p:cNvPr id="34" name="Picture 33">
              <a:extLst>
                <a:ext uri="{FF2B5EF4-FFF2-40B4-BE49-F238E27FC236}">
                  <a16:creationId xmlns:a16="http://schemas.microsoft.com/office/drawing/2014/main" id="{42DA1A3F-5FE9-E20C-A546-136F0A423C6A}"/>
                </a:ext>
              </a:extLst>
            </p:cNvPr>
            <p:cNvPicPr>
              <a:picLocks noChangeAspect="1"/>
            </p:cNvPicPr>
            <p:nvPr/>
          </p:nvPicPr>
          <p:blipFill>
            <a:blip r:embed="rId3"/>
            <a:stretch>
              <a:fillRect/>
            </a:stretch>
          </p:blipFill>
          <p:spPr>
            <a:xfrm>
              <a:off x="3104904" y="3487841"/>
              <a:ext cx="1023177" cy="1024882"/>
            </a:xfrm>
            <a:prstGeom prst="rect">
              <a:avLst/>
            </a:prstGeom>
          </p:spPr>
        </p:pic>
        <p:pic>
          <p:nvPicPr>
            <p:cNvPr id="35" name="Picture 34" descr="Icon&#10;&#10;Description automatically generated">
              <a:extLst>
                <a:ext uri="{FF2B5EF4-FFF2-40B4-BE49-F238E27FC236}">
                  <a16:creationId xmlns:a16="http://schemas.microsoft.com/office/drawing/2014/main" id="{8FADAEF5-E3A8-4C8D-A1CA-DB1C98E0E28F}"/>
                </a:ext>
              </a:extLst>
            </p:cNvPr>
            <p:cNvPicPr>
              <a:picLocks noChangeAspect="1"/>
            </p:cNvPicPr>
            <p:nvPr/>
          </p:nvPicPr>
          <p:blipFill>
            <a:blip r:embed="rId4"/>
            <a:stretch>
              <a:fillRect/>
            </a:stretch>
          </p:blipFill>
          <p:spPr>
            <a:xfrm>
              <a:off x="5042558" y="3704669"/>
              <a:ext cx="932532" cy="791477"/>
            </a:xfrm>
            <a:prstGeom prst="rect">
              <a:avLst/>
            </a:prstGeom>
          </p:spPr>
        </p:pic>
        <p:pic>
          <p:nvPicPr>
            <p:cNvPr id="36" name="Picture 35" descr="Icon&#10;&#10;Description automatically generated">
              <a:extLst>
                <a:ext uri="{FF2B5EF4-FFF2-40B4-BE49-F238E27FC236}">
                  <a16:creationId xmlns:a16="http://schemas.microsoft.com/office/drawing/2014/main" id="{493DC949-3CF4-FFBB-C062-C2714B96F0D3}"/>
                </a:ext>
              </a:extLst>
            </p:cNvPr>
            <p:cNvPicPr>
              <a:picLocks noChangeAspect="1"/>
            </p:cNvPicPr>
            <p:nvPr/>
          </p:nvPicPr>
          <p:blipFill>
            <a:blip r:embed="rId5"/>
            <a:stretch>
              <a:fillRect/>
            </a:stretch>
          </p:blipFill>
          <p:spPr>
            <a:xfrm>
              <a:off x="6766561" y="3716832"/>
              <a:ext cx="1081424" cy="893349"/>
            </a:xfrm>
            <a:prstGeom prst="rect">
              <a:avLst/>
            </a:prstGeom>
          </p:spPr>
        </p:pic>
        <p:pic>
          <p:nvPicPr>
            <p:cNvPr id="37" name="Picture 36" descr="Icon&#10;&#10;Description automatically generated">
              <a:extLst>
                <a:ext uri="{FF2B5EF4-FFF2-40B4-BE49-F238E27FC236}">
                  <a16:creationId xmlns:a16="http://schemas.microsoft.com/office/drawing/2014/main" id="{EBE72B54-52C0-56CE-B3A6-4FF3B56E165E}"/>
                </a:ext>
              </a:extLst>
            </p:cNvPr>
            <p:cNvPicPr>
              <a:picLocks noChangeAspect="1"/>
            </p:cNvPicPr>
            <p:nvPr/>
          </p:nvPicPr>
          <p:blipFill>
            <a:blip r:embed="rId6"/>
            <a:stretch>
              <a:fillRect/>
            </a:stretch>
          </p:blipFill>
          <p:spPr>
            <a:xfrm>
              <a:off x="8259064" y="3875141"/>
              <a:ext cx="1222478" cy="752294"/>
            </a:xfrm>
            <a:prstGeom prst="rect">
              <a:avLst/>
            </a:prstGeom>
          </p:spPr>
        </p:pic>
        <p:pic>
          <p:nvPicPr>
            <p:cNvPr id="38" name="Picture 37" descr="A green logo with white text&#10;&#10;Description automatically generated with low confidence">
              <a:extLst>
                <a:ext uri="{FF2B5EF4-FFF2-40B4-BE49-F238E27FC236}">
                  <a16:creationId xmlns:a16="http://schemas.microsoft.com/office/drawing/2014/main" id="{AF2D71CE-956E-1B31-341D-9AE7C758DD3D}"/>
                </a:ext>
              </a:extLst>
            </p:cNvPr>
            <p:cNvPicPr>
              <a:picLocks noChangeAspect="1"/>
            </p:cNvPicPr>
            <p:nvPr/>
          </p:nvPicPr>
          <p:blipFill>
            <a:blip r:embed="rId7"/>
            <a:stretch>
              <a:fillRect/>
            </a:stretch>
          </p:blipFill>
          <p:spPr>
            <a:xfrm>
              <a:off x="490387" y="5113298"/>
              <a:ext cx="1900359" cy="1573076"/>
            </a:xfrm>
            <a:prstGeom prst="rect">
              <a:avLst/>
            </a:prstGeom>
          </p:spPr>
        </p:pic>
        <p:pic>
          <p:nvPicPr>
            <p:cNvPr id="8" name="Picture 7" descr="Logo&#10;&#10;Description automatically generated">
              <a:extLst>
                <a:ext uri="{FF2B5EF4-FFF2-40B4-BE49-F238E27FC236}">
                  <a16:creationId xmlns:a16="http://schemas.microsoft.com/office/drawing/2014/main" id="{B2DA8061-6975-B60C-7AA3-5F77438A65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121" y="3510773"/>
              <a:ext cx="1867218" cy="1545642"/>
            </a:xfrm>
            <a:prstGeom prst="rect">
              <a:avLst/>
            </a:prstGeom>
          </p:spPr>
        </p:pic>
        <p:pic>
          <p:nvPicPr>
            <p:cNvPr id="12" name="Picture 11" descr="Icon&#10;&#10;Description automatically generated">
              <a:extLst>
                <a:ext uri="{FF2B5EF4-FFF2-40B4-BE49-F238E27FC236}">
                  <a16:creationId xmlns:a16="http://schemas.microsoft.com/office/drawing/2014/main" id="{922470FA-8447-84E6-1F82-71D4583C38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12334" y="5328851"/>
              <a:ext cx="1008315" cy="1218044"/>
            </a:xfrm>
            <a:prstGeom prst="rect">
              <a:avLst/>
            </a:prstGeom>
          </p:spPr>
        </p:pic>
        <p:pic>
          <p:nvPicPr>
            <p:cNvPr id="14" name="Picture 13" descr="Logo&#10;&#10;Description automatically generated">
              <a:extLst>
                <a:ext uri="{FF2B5EF4-FFF2-40B4-BE49-F238E27FC236}">
                  <a16:creationId xmlns:a16="http://schemas.microsoft.com/office/drawing/2014/main" id="{319AE9F2-7C7C-3E20-91EC-2712DF219B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36781" y="5328851"/>
              <a:ext cx="1008315" cy="1218045"/>
            </a:xfrm>
            <a:prstGeom prst="rect">
              <a:avLst/>
            </a:prstGeom>
          </p:spPr>
        </p:pic>
        <p:pic>
          <p:nvPicPr>
            <p:cNvPr id="16" name="Picture 15" descr="Logo&#10;&#10;Description automatically generated">
              <a:extLst>
                <a:ext uri="{FF2B5EF4-FFF2-40B4-BE49-F238E27FC236}">
                  <a16:creationId xmlns:a16="http://schemas.microsoft.com/office/drawing/2014/main" id="{34779457-5907-5C95-C46F-AE66196495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72372" y="5328852"/>
              <a:ext cx="1008314" cy="1218044"/>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127C1FA2-8BF4-0FC9-269E-670804C090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08569" y="5328851"/>
              <a:ext cx="1008315" cy="1218044"/>
            </a:xfrm>
            <a:prstGeom prst="rect">
              <a:avLst/>
            </a:prstGeom>
          </p:spPr>
        </p:pic>
      </p:grpSp>
    </p:spTree>
    <p:extLst>
      <p:ext uri="{BB962C8B-B14F-4D97-AF65-F5344CB8AC3E}">
        <p14:creationId xmlns:p14="http://schemas.microsoft.com/office/powerpoint/2010/main" val="1301471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9A9C021-A5D0-8F44-9570-D1EB45619A01}"/>
              </a:ext>
            </a:extLst>
          </p:cNvPr>
          <p:cNvSpPr/>
          <p:nvPr/>
        </p:nvSpPr>
        <p:spPr>
          <a:xfrm>
            <a:off x="-342641" y="-533115"/>
            <a:ext cx="1682912" cy="1682912"/>
          </a:xfrm>
          <a:prstGeom prst="ellipse">
            <a:avLst/>
          </a:prstGeom>
          <a:solidFill>
            <a:srgbClr val="006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D0000012-5463-D24C-B863-E24F392D6E1F}"/>
              </a:ext>
            </a:extLst>
          </p:cNvPr>
          <p:cNvSpPr/>
          <p:nvPr/>
        </p:nvSpPr>
        <p:spPr>
          <a:xfrm>
            <a:off x="527144" y="1149797"/>
            <a:ext cx="533144" cy="533144"/>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CF65CC47-4212-1B40-A211-54DEE7533B7A}"/>
              </a:ext>
            </a:extLst>
          </p:cNvPr>
          <p:cNvSpPr/>
          <p:nvPr/>
        </p:nvSpPr>
        <p:spPr>
          <a:xfrm>
            <a:off x="1195892" y="1416369"/>
            <a:ext cx="288758" cy="28875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B9C81F9-64F1-68B8-F3F7-2CAA2DBDBC32}"/>
              </a:ext>
            </a:extLst>
          </p:cNvPr>
          <p:cNvPicPr>
            <a:picLocks noChangeAspect="1"/>
          </p:cNvPicPr>
          <p:nvPr/>
        </p:nvPicPr>
        <p:blipFill>
          <a:blip r:embed="rId2"/>
          <a:stretch>
            <a:fillRect/>
          </a:stretch>
        </p:blipFill>
        <p:spPr>
          <a:xfrm>
            <a:off x="1620254" y="299419"/>
            <a:ext cx="2900946" cy="2900946"/>
          </a:xfrm>
          <a:prstGeom prst="rect">
            <a:avLst/>
          </a:prstGeom>
        </p:spPr>
      </p:pic>
      <p:sp>
        <p:nvSpPr>
          <p:cNvPr id="28" name="TextBox 27">
            <a:extLst>
              <a:ext uri="{FF2B5EF4-FFF2-40B4-BE49-F238E27FC236}">
                <a16:creationId xmlns:a16="http://schemas.microsoft.com/office/drawing/2014/main" id="{758B0842-5AFC-21EE-DA60-EF178215A47E}"/>
              </a:ext>
            </a:extLst>
          </p:cNvPr>
          <p:cNvSpPr txBox="1"/>
          <p:nvPr/>
        </p:nvSpPr>
        <p:spPr>
          <a:xfrm>
            <a:off x="2032000" y="3913021"/>
            <a:ext cx="11402508" cy="3508653"/>
          </a:xfrm>
          <a:prstGeom prst="rect">
            <a:avLst/>
          </a:prstGeom>
          <a:noFill/>
        </p:spPr>
        <p:txBody>
          <a:bodyPr wrap="square" rtlCol="0">
            <a:spAutoFit/>
          </a:bodyPr>
          <a:lstStyle/>
          <a:p>
            <a:pPr marL="285750" indent="-285750">
              <a:spcAft>
                <a:spcPts val="2400"/>
              </a:spcAft>
              <a:buFont typeface="Wingdings" pitchFamily="2" charset="2"/>
              <a:buChar char="ü"/>
            </a:pPr>
            <a:r>
              <a:rPr lang="en-US" sz="2600" b="1" dirty="0">
                <a:solidFill>
                  <a:srgbClr val="016FBA"/>
                </a:solidFill>
                <a:latin typeface="Calibri" panose="020F0502020204030204" pitchFamily="34" charset="0"/>
                <a:cs typeface="Calibri" panose="020F0502020204030204" pitchFamily="34" charset="0"/>
              </a:rPr>
              <a:t>One report: </a:t>
            </a:r>
            <a:r>
              <a:rPr lang="en-US" sz="2600" dirty="0">
                <a:solidFill>
                  <a:srgbClr val="878B8F"/>
                </a:solidFill>
                <a:latin typeface="Calibri" panose="020F0502020204030204" pitchFamily="34" charset="0"/>
                <a:cs typeface="Calibri" panose="020F0502020204030204" pitchFamily="34" charset="0"/>
              </a:rPr>
              <a:t>Our online portal is open source, allowing integration into DSSI and PPC. See all your rentals, oxygen, NPWT, and facility hygiene spend in one easy-to-use dashboard.</a:t>
            </a:r>
          </a:p>
          <a:p>
            <a:pPr marL="285750" indent="-285750">
              <a:spcAft>
                <a:spcPts val="2400"/>
              </a:spcAft>
              <a:buFont typeface="Wingdings" pitchFamily="2" charset="2"/>
              <a:buChar char="ü"/>
            </a:pPr>
            <a:r>
              <a:rPr lang="en-US" sz="2600" b="1" dirty="0">
                <a:solidFill>
                  <a:srgbClr val="016FBA"/>
                </a:solidFill>
                <a:latin typeface="Calibri" panose="020F0502020204030204" pitchFamily="34" charset="0"/>
                <a:cs typeface="Calibri" panose="020F0502020204030204" pitchFamily="34" charset="0"/>
              </a:rPr>
              <a:t>One provider: </a:t>
            </a:r>
            <a:r>
              <a:rPr lang="en-US" sz="2600" dirty="0">
                <a:solidFill>
                  <a:srgbClr val="878B8F"/>
                </a:solidFill>
                <a:latin typeface="Calibri" panose="020F0502020204030204" pitchFamily="34" charset="0"/>
                <a:cs typeface="Calibri" panose="020F0502020204030204" pitchFamily="34" charset="0"/>
              </a:rPr>
              <a:t>Same-day delivery in every county in Texas. Guaranteed. Always get your equipment to the right patient, at the right time.</a:t>
            </a:r>
          </a:p>
          <a:p>
            <a:pPr marL="285750" indent="-285750">
              <a:spcAft>
                <a:spcPts val="2400"/>
              </a:spcAft>
              <a:buFont typeface="Wingdings" pitchFamily="2" charset="2"/>
              <a:buChar char="ü"/>
            </a:pPr>
            <a:r>
              <a:rPr lang="en-US" sz="2600" b="1" dirty="0">
                <a:solidFill>
                  <a:srgbClr val="016FBA"/>
                </a:solidFill>
                <a:latin typeface="Calibri" panose="020F0502020204030204" pitchFamily="34" charset="0"/>
                <a:cs typeface="Calibri" panose="020F0502020204030204" pitchFamily="34" charset="0"/>
              </a:rPr>
              <a:t>One invoice: </a:t>
            </a:r>
            <a:r>
              <a:rPr lang="en-US" sz="2600" dirty="0">
                <a:solidFill>
                  <a:srgbClr val="878B8F"/>
                </a:solidFill>
                <a:latin typeface="Calibri" panose="020F0502020204030204" pitchFamily="34" charset="0"/>
                <a:cs typeface="Calibri" panose="020F0502020204030204" pitchFamily="34" charset="0"/>
              </a:rPr>
              <a:t>Predictable, consistent billing. Transparent costs evaluated quarterly at QBRs.</a:t>
            </a:r>
          </a:p>
        </p:txBody>
      </p:sp>
      <p:sp>
        <p:nvSpPr>
          <p:cNvPr id="8" name="Rectangle 7">
            <a:extLst>
              <a:ext uri="{FF2B5EF4-FFF2-40B4-BE49-F238E27FC236}">
                <a16:creationId xmlns:a16="http://schemas.microsoft.com/office/drawing/2014/main" id="{2D9CE52A-F009-4445-FC2F-82D67E45AC4D}"/>
              </a:ext>
            </a:extLst>
          </p:cNvPr>
          <p:cNvSpPr/>
          <p:nvPr/>
        </p:nvSpPr>
        <p:spPr>
          <a:xfrm>
            <a:off x="4521200" y="554110"/>
            <a:ext cx="8913308" cy="2302033"/>
          </a:xfrm>
          <a:prstGeom prst="rect">
            <a:avLst/>
          </a:prstGeom>
        </p:spPr>
        <p:txBody>
          <a:bodyPr wrap="square">
            <a:spAutoFit/>
          </a:bodyPr>
          <a:lstStyle/>
          <a:p>
            <a:r>
              <a:rPr lang="en-US" sz="4800" b="1" dirty="0">
                <a:solidFill>
                  <a:srgbClr val="016FBA"/>
                </a:solidFill>
                <a:latin typeface="Calibri" panose="020F0502020204030204" pitchFamily="34" charset="0"/>
                <a:cs typeface="Calibri" panose="020F0502020204030204" pitchFamily="34" charset="0"/>
              </a:rPr>
              <a:t>OneSource: </a:t>
            </a:r>
            <a:r>
              <a:rPr lang="en-US" sz="4800" dirty="0">
                <a:solidFill>
                  <a:srgbClr val="016FBA"/>
                </a:solidFill>
                <a:latin typeface="Calibri" panose="020F0502020204030204" pitchFamily="34" charset="0"/>
                <a:cs typeface="Calibri" panose="020F0502020204030204" pitchFamily="34" charset="0"/>
              </a:rPr>
              <a:t>Your Single Source for Same-day DME Delivery and Better Facility Hygiene</a:t>
            </a:r>
          </a:p>
        </p:txBody>
      </p:sp>
      <p:sp>
        <p:nvSpPr>
          <p:cNvPr id="9" name="TextBox 8">
            <a:extLst>
              <a:ext uri="{FF2B5EF4-FFF2-40B4-BE49-F238E27FC236}">
                <a16:creationId xmlns:a16="http://schemas.microsoft.com/office/drawing/2014/main" id="{34F3565E-ABEE-2B45-65A8-9959CADDEDBF}"/>
              </a:ext>
            </a:extLst>
          </p:cNvPr>
          <p:cNvSpPr txBox="1"/>
          <p:nvPr/>
        </p:nvSpPr>
        <p:spPr>
          <a:xfrm>
            <a:off x="4521200" y="3078589"/>
            <a:ext cx="6681128" cy="523220"/>
          </a:xfrm>
          <a:prstGeom prst="rect">
            <a:avLst/>
          </a:prstGeom>
          <a:noFill/>
        </p:spPr>
        <p:txBody>
          <a:bodyPr wrap="square" rtlCol="0">
            <a:spAutoFit/>
          </a:bodyPr>
          <a:lstStyle/>
          <a:p>
            <a:r>
              <a:rPr lang="en-US" sz="2800" b="1" dirty="0">
                <a:solidFill>
                  <a:srgbClr val="2E9E46"/>
                </a:solidFill>
                <a:latin typeface="Calibri" panose="020F0502020204030204" pitchFamily="34" charset="0"/>
                <a:cs typeface="Calibri" panose="020F0502020204030204" pitchFamily="34" charset="0"/>
              </a:rPr>
              <a:t>One report. One provider. One invoice.</a:t>
            </a:r>
          </a:p>
        </p:txBody>
      </p:sp>
    </p:spTree>
    <p:extLst>
      <p:ext uri="{BB962C8B-B14F-4D97-AF65-F5344CB8AC3E}">
        <p14:creationId xmlns:p14="http://schemas.microsoft.com/office/powerpoint/2010/main" val="2203095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9A9C021-A5D0-8F44-9570-D1EB45619A01}"/>
              </a:ext>
            </a:extLst>
          </p:cNvPr>
          <p:cNvSpPr/>
          <p:nvPr/>
        </p:nvSpPr>
        <p:spPr>
          <a:xfrm>
            <a:off x="-342641" y="-533115"/>
            <a:ext cx="1682912" cy="1682912"/>
          </a:xfrm>
          <a:prstGeom prst="ellipse">
            <a:avLst/>
          </a:prstGeom>
          <a:solidFill>
            <a:srgbClr val="006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D0000012-5463-D24C-B863-E24F392D6E1F}"/>
              </a:ext>
            </a:extLst>
          </p:cNvPr>
          <p:cNvSpPr/>
          <p:nvPr/>
        </p:nvSpPr>
        <p:spPr>
          <a:xfrm>
            <a:off x="527144" y="1149797"/>
            <a:ext cx="533144" cy="533144"/>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CF65CC47-4212-1B40-A211-54DEE7533B7A}"/>
              </a:ext>
            </a:extLst>
          </p:cNvPr>
          <p:cNvSpPr/>
          <p:nvPr/>
        </p:nvSpPr>
        <p:spPr>
          <a:xfrm>
            <a:off x="1195892" y="1416369"/>
            <a:ext cx="288758" cy="28875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2B32C1-4AEA-8B4F-A024-06B31A7D2D87}"/>
              </a:ext>
            </a:extLst>
          </p:cNvPr>
          <p:cNvSpPr/>
          <p:nvPr/>
        </p:nvSpPr>
        <p:spPr>
          <a:xfrm>
            <a:off x="1484650" y="2361673"/>
            <a:ext cx="6428010" cy="646331"/>
          </a:xfrm>
          <a:prstGeom prst="rect">
            <a:avLst/>
          </a:prstGeom>
        </p:spPr>
        <p:txBody>
          <a:bodyPr wrap="square">
            <a:spAutoFit/>
          </a:bodyPr>
          <a:lstStyle/>
          <a:p>
            <a:r>
              <a:rPr lang="en-US" sz="3600" dirty="0">
                <a:solidFill>
                  <a:srgbClr val="016FBA"/>
                </a:solidFill>
                <a:latin typeface="Calibri" panose="020F0502020204030204" pitchFamily="34" charset="0"/>
                <a:cs typeface="Calibri" panose="020F0502020204030204" pitchFamily="34" charset="0"/>
              </a:rPr>
              <a:t>Same-Day Delivery. Guaranteed.</a:t>
            </a:r>
          </a:p>
        </p:txBody>
      </p:sp>
      <p:sp>
        <p:nvSpPr>
          <p:cNvPr id="11" name="TextBox 10">
            <a:extLst>
              <a:ext uri="{FF2B5EF4-FFF2-40B4-BE49-F238E27FC236}">
                <a16:creationId xmlns:a16="http://schemas.microsoft.com/office/drawing/2014/main" id="{7CF91452-F222-8D7C-41EC-9C6CEAA52F0E}"/>
              </a:ext>
            </a:extLst>
          </p:cNvPr>
          <p:cNvSpPr txBox="1"/>
          <p:nvPr/>
        </p:nvSpPr>
        <p:spPr>
          <a:xfrm>
            <a:off x="1484650" y="3946803"/>
            <a:ext cx="4979650" cy="1754326"/>
          </a:xfrm>
          <a:prstGeom prst="rect">
            <a:avLst/>
          </a:prstGeom>
          <a:noFill/>
        </p:spPr>
        <p:txBody>
          <a:bodyPr wrap="square" rtlCol="0">
            <a:spAutoFit/>
          </a:bodyPr>
          <a:lstStyle/>
          <a:p>
            <a:pPr>
              <a:spcAft>
                <a:spcPts val="1200"/>
              </a:spcAft>
            </a:pPr>
            <a:r>
              <a:rPr lang="en-US" dirty="0">
                <a:solidFill>
                  <a:srgbClr val="878B8F"/>
                </a:solidFill>
                <a:latin typeface="Calibri" panose="020F0502020204030204" pitchFamily="34" charset="0"/>
                <a:cs typeface="Calibri" panose="020F0502020204030204" pitchFamily="34" charset="0"/>
              </a:rPr>
              <a:t>When you partner with </a:t>
            </a:r>
            <a:r>
              <a:rPr lang="en-US" dirty="0" err="1">
                <a:solidFill>
                  <a:srgbClr val="878B8F"/>
                </a:solidFill>
                <a:latin typeface="Calibri" panose="020F0502020204030204" pitchFamily="34" charset="0"/>
                <a:cs typeface="Calibri" panose="020F0502020204030204" pitchFamily="34" charset="0"/>
              </a:rPr>
              <a:t>MasVida</a:t>
            </a:r>
            <a:r>
              <a:rPr lang="en-US" dirty="0">
                <a:solidFill>
                  <a:srgbClr val="878B8F"/>
                </a:solidFill>
                <a:latin typeface="Calibri" panose="020F0502020204030204" pitchFamily="34" charset="0"/>
                <a:cs typeface="Calibri" panose="020F0502020204030204" pitchFamily="34" charset="0"/>
              </a:rPr>
              <a:t> in any of our OneSource solutions you will receive a same-day option on all your deliveries. This service, along with a 24/7 emergency service option, is included in our flat, predictable pricing model. No hidden fees. Complete transparency. </a:t>
            </a:r>
          </a:p>
        </p:txBody>
      </p:sp>
      <p:sp>
        <p:nvSpPr>
          <p:cNvPr id="7" name="TextBox 6">
            <a:extLst>
              <a:ext uri="{FF2B5EF4-FFF2-40B4-BE49-F238E27FC236}">
                <a16:creationId xmlns:a16="http://schemas.microsoft.com/office/drawing/2014/main" id="{98B88EAE-FC2B-811D-C7B0-2E9E513873B3}"/>
              </a:ext>
            </a:extLst>
          </p:cNvPr>
          <p:cNvSpPr txBox="1"/>
          <p:nvPr/>
        </p:nvSpPr>
        <p:spPr>
          <a:xfrm>
            <a:off x="1484650" y="3008004"/>
            <a:ext cx="6681452" cy="830997"/>
          </a:xfrm>
          <a:prstGeom prst="rect">
            <a:avLst/>
          </a:prstGeom>
          <a:noFill/>
        </p:spPr>
        <p:txBody>
          <a:bodyPr wrap="square" rtlCol="0">
            <a:spAutoFit/>
          </a:bodyPr>
          <a:lstStyle/>
          <a:p>
            <a:r>
              <a:rPr lang="en-US" sz="2400" dirty="0">
                <a:solidFill>
                  <a:srgbClr val="2E9E46"/>
                </a:solidFill>
                <a:latin typeface="Calibri" panose="020F0502020204030204" pitchFamily="34" charset="0"/>
                <a:cs typeface="Calibri" panose="020F0502020204030204" pitchFamily="34" charset="0"/>
              </a:rPr>
              <a:t>We service 100% of Texas, Oklahoma, and Louisiana with same-day and 24/7 emergency deliveries.</a:t>
            </a:r>
          </a:p>
        </p:txBody>
      </p:sp>
      <p:pic>
        <p:nvPicPr>
          <p:cNvPr id="6" name="Picture 5" descr="Chart, map&#10;&#10;Description automatically generated">
            <a:extLst>
              <a:ext uri="{FF2B5EF4-FFF2-40B4-BE49-F238E27FC236}">
                <a16:creationId xmlns:a16="http://schemas.microsoft.com/office/drawing/2014/main" id="{6487AD31-1D00-6A52-55AB-6D45B0CD7BA6}"/>
              </a:ext>
            </a:extLst>
          </p:cNvPr>
          <p:cNvPicPr>
            <a:picLocks noChangeAspect="1"/>
          </p:cNvPicPr>
          <p:nvPr/>
        </p:nvPicPr>
        <p:blipFill>
          <a:blip r:embed="rId2"/>
          <a:stretch>
            <a:fillRect/>
          </a:stretch>
        </p:blipFill>
        <p:spPr>
          <a:xfrm>
            <a:off x="7323163" y="2298085"/>
            <a:ext cx="5061522" cy="4618347"/>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74C241D4-B04C-85EB-41F3-469732B3E0B2}"/>
              </a:ext>
            </a:extLst>
          </p:cNvPr>
          <p:cNvPicPr>
            <a:picLocks noChangeAspect="1"/>
          </p:cNvPicPr>
          <p:nvPr/>
        </p:nvPicPr>
        <p:blipFill>
          <a:blip r:embed="rId3"/>
          <a:stretch>
            <a:fillRect/>
          </a:stretch>
        </p:blipFill>
        <p:spPr>
          <a:xfrm>
            <a:off x="8865624" y="1682941"/>
            <a:ext cx="3519061" cy="1823941"/>
          </a:xfrm>
          <a:prstGeom prst="rect">
            <a:avLst/>
          </a:prstGeom>
        </p:spPr>
      </p:pic>
      <p:pic>
        <p:nvPicPr>
          <p:cNvPr id="14" name="Picture 13" descr="A picture containing text, blue, outdoor, van&#10;&#10;Description automatically generated">
            <a:extLst>
              <a:ext uri="{FF2B5EF4-FFF2-40B4-BE49-F238E27FC236}">
                <a16:creationId xmlns:a16="http://schemas.microsoft.com/office/drawing/2014/main" id="{B2C74AD4-7270-8724-0E00-08C8A3352AA4}"/>
              </a:ext>
            </a:extLst>
          </p:cNvPr>
          <p:cNvPicPr>
            <a:picLocks noChangeAspect="1"/>
          </p:cNvPicPr>
          <p:nvPr/>
        </p:nvPicPr>
        <p:blipFill>
          <a:blip r:embed="rId4"/>
          <a:stretch>
            <a:fillRect/>
          </a:stretch>
        </p:blipFill>
        <p:spPr>
          <a:xfrm>
            <a:off x="4883991" y="4852005"/>
            <a:ext cx="5298611" cy="3141291"/>
          </a:xfrm>
          <a:prstGeom prst="rect">
            <a:avLst/>
          </a:prstGeom>
        </p:spPr>
      </p:pic>
      <p:pic>
        <p:nvPicPr>
          <p:cNvPr id="13" name="Picture 12" descr="A blue map of louisiana with a green sign&#10;&#10;Description automatically generated">
            <a:extLst>
              <a:ext uri="{FF2B5EF4-FFF2-40B4-BE49-F238E27FC236}">
                <a16:creationId xmlns:a16="http://schemas.microsoft.com/office/drawing/2014/main" id="{1DB991F3-D3B4-CD55-5412-393EC54536CB}"/>
              </a:ext>
            </a:extLst>
          </p:cNvPr>
          <p:cNvPicPr>
            <a:picLocks noChangeAspect="1"/>
          </p:cNvPicPr>
          <p:nvPr/>
        </p:nvPicPr>
        <p:blipFill>
          <a:blip r:embed="rId5"/>
          <a:stretch>
            <a:fillRect/>
          </a:stretch>
        </p:blipFill>
        <p:spPr>
          <a:xfrm>
            <a:off x="11922297" y="3378199"/>
            <a:ext cx="2787299" cy="2565733"/>
          </a:xfrm>
          <a:prstGeom prst="rect">
            <a:avLst/>
          </a:prstGeom>
        </p:spPr>
      </p:pic>
    </p:spTree>
    <p:extLst>
      <p:ext uri="{BB962C8B-B14F-4D97-AF65-F5344CB8AC3E}">
        <p14:creationId xmlns:p14="http://schemas.microsoft.com/office/powerpoint/2010/main" val="1506512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9A9C021-A5D0-8F44-9570-D1EB45619A01}"/>
              </a:ext>
            </a:extLst>
          </p:cNvPr>
          <p:cNvSpPr/>
          <p:nvPr/>
        </p:nvSpPr>
        <p:spPr>
          <a:xfrm>
            <a:off x="-342641" y="-533115"/>
            <a:ext cx="1682912" cy="1682912"/>
          </a:xfrm>
          <a:prstGeom prst="ellipse">
            <a:avLst/>
          </a:prstGeom>
          <a:solidFill>
            <a:srgbClr val="006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D0000012-5463-D24C-B863-E24F392D6E1F}"/>
              </a:ext>
            </a:extLst>
          </p:cNvPr>
          <p:cNvSpPr/>
          <p:nvPr/>
        </p:nvSpPr>
        <p:spPr>
          <a:xfrm>
            <a:off x="527144" y="1149797"/>
            <a:ext cx="533144" cy="533144"/>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CF65CC47-4212-1B40-A211-54DEE7533B7A}"/>
              </a:ext>
            </a:extLst>
          </p:cNvPr>
          <p:cNvSpPr/>
          <p:nvPr/>
        </p:nvSpPr>
        <p:spPr>
          <a:xfrm>
            <a:off x="1195892" y="1416369"/>
            <a:ext cx="288758" cy="28875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EC38ED7-1D6C-3970-4A5B-121F4B8B9AC8}"/>
              </a:ext>
            </a:extLst>
          </p:cNvPr>
          <p:cNvPicPr>
            <a:picLocks noChangeAspect="1"/>
          </p:cNvPicPr>
          <p:nvPr/>
        </p:nvPicPr>
        <p:blipFill>
          <a:blip r:embed="rId2"/>
          <a:stretch>
            <a:fillRect/>
          </a:stretch>
        </p:blipFill>
        <p:spPr>
          <a:xfrm>
            <a:off x="498815" y="2467706"/>
            <a:ext cx="4794412" cy="4794412"/>
          </a:xfrm>
          <a:prstGeom prst="rect">
            <a:avLst/>
          </a:prstGeom>
        </p:spPr>
      </p:pic>
      <p:sp>
        <p:nvSpPr>
          <p:cNvPr id="6" name="TextBox 5">
            <a:extLst>
              <a:ext uri="{FF2B5EF4-FFF2-40B4-BE49-F238E27FC236}">
                <a16:creationId xmlns:a16="http://schemas.microsoft.com/office/drawing/2014/main" id="{46A2593D-6E8B-A7B3-C327-4D4486E2569E}"/>
              </a:ext>
            </a:extLst>
          </p:cNvPr>
          <p:cNvSpPr txBox="1"/>
          <p:nvPr/>
        </p:nvSpPr>
        <p:spPr>
          <a:xfrm>
            <a:off x="5922460" y="3173765"/>
            <a:ext cx="7375530" cy="1323439"/>
          </a:xfrm>
          <a:prstGeom prst="rect">
            <a:avLst/>
          </a:prstGeom>
          <a:noFill/>
        </p:spPr>
        <p:txBody>
          <a:bodyPr wrap="square" rtlCol="0">
            <a:spAutoFit/>
          </a:bodyPr>
          <a:lstStyle/>
          <a:p>
            <a:pPr marL="285750" indent="-285750">
              <a:spcAft>
                <a:spcPts val="2400"/>
              </a:spcAft>
              <a:buFont typeface="Wingdings" pitchFamily="2" charset="2"/>
              <a:buChar char="ü"/>
            </a:pPr>
            <a:r>
              <a:rPr lang="en-US" sz="2000" b="1" dirty="0">
                <a:solidFill>
                  <a:srgbClr val="016FBA"/>
                </a:solidFill>
                <a:latin typeface="Calibri" panose="020F0502020204030204" pitchFamily="34" charset="0"/>
                <a:cs typeface="Calibri" panose="020F0502020204030204" pitchFamily="34" charset="0"/>
              </a:rPr>
              <a:t>View and track detailed invoices</a:t>
            </a:r>
          </a:p>
          <a:p>
            <a:pPr marL="285750" indent="-285750">
              <a:spcAft>
                <a:spcPts val="2400"/>
              </a:spcAft>
              <a:buFont typeface="Wingdings" pitchFamily="2" charset="2"/>
              <a:buChar char="ü"/>
            </a:pPr>
            <a:r>
              <a:rPr lang="en-US" sz="2000" b="1" dirty="0">
                <a:solidFill>
                  <a:srgbClr val="016FBA"/>
                </a:solidFill>
                <a:latin typeface="Calibri" panose="020F0502020204030204" pitchFamily="34" charset="0"/>
                <a:cs typeface="Calibri" panose="020F0502020204030204" pitchFamily="34" charset="0"/>
              </a:rPr>
              <a:t>Imports new patient demographics like: Name, DOB, Address, Height, and Weight</a:t>
            </a:r>
          </a:p>
        </p:txBody>
      </p:sp>
      <p:sp>
        <p:nvSpPr>
          <p:cNvPr id="7" name="TextBox 6">
            <a:extLst>
              <a:ext uri="{FF2B5EF4-FFF2-40B4-BE49-F238E27FC236}">
                <a16:creationId xmlns:a16="http://schemas.microsoft.com/office/drawing/2014/main" id="{E6794075-0B0B-6504-617C-B327ED46F92F}"/>
              </a:ext>
            </a:extLst>
          </p:cNvPr>
          <p:cNvSpPr txBox="1"/>
          <p:nvPr/>
        </p:nvSpPr>
        <p:spPr>
          <a:xfrm>
            <a:off x="5922460" y="2371060"/>
            <a:ext cx="6681128" cy="523220"/>
          </a:xfrm>
          <a:prstGeom prst="rect">
            <a:avLst/>
          </a:prstGeom>
          <a:noFill/>
        </p:spPr>
        <p:txBody>
          <a:bodyPr wrap="square" rtlCol="0">
            <a:spAutoFit/>
          </a:bodyPr>
          <a:lstStyle/>
          <a:p>
            <a:r>
              <a:rPr lang="en-US" sz="2800" b="1" dirty="0">
                <a:solidFill>
                  <a:srgbClr val="2E9E46"/>
                </a:solidFill>
                <a:latin typeface="Calibri" panose="020F0502020204030204" pitchFamily="34" charset="0"/>
                <a:cs typeface="Calibri" panose="020F0502020204030204" pitchFamily="34" charset="0"/>
              </a:rPr>
              <a:t>Integrates with </a:t>
            </a:r>
            <a:r>
              <a:rPr lang="en-US" sz="2800" b="1" i="1" dirty="0" err="1">
                <a:solidFill>
                  <a:srgbClr val="2E9E46"/>
                </a:solidFill>
                <a:latin typeface="Calibri" panose="020F0502020204030204" pitchFamily="34" charset="0"/>
                <a:cs typeface="Calibri" panose="020F0502020204030204" pitchFamily="34" charset="0"/>
              </a:rPr>
              <a:t>PointClickCare</a:t>
            </a:r>
            <a:r>
              <a:rPr lang="en-US" sz="2800" b="1" dirty="0">
                <a:solidFill>
                  <a:srgbClr val="2E9E46"/>
                </a:solidFill>
                <a:latin typeface="Calibri" panose="020F0502020204030204" pitchFamily="34" charset="0"/>
                <a:cs typeface="Calibri" panose="020F0502020204030204" pitchFamily="34" charset="0"/>
              </a:rPr>
              <a:t> and DSSI</a:t>
            </a:r>
          </a:p>
        </p:txBody>
      </p:sp>
      <p:sp>
        <p:nvSpPr>
          <p:cNvPr id="9" name="Rectangle 8">
            <a:extLst>
              <a:ext uri="{FF2B5EF4-FFF2-40B4-BE49-F238E27FC236}">
                <a16:creationId xmlns:a16="http://schemas.microsoft.com/office/drawing/2014/main" id="{9E13B777-1916-006F-4646-E01DEAB1E2E6}"/>
              </a:ext>
            </a:extLst>
          </p:cNvPr>
          <p:cNvSpPr/>
          <p:nvPr/>
        </p:nvSpPr>
        <p:spPr>
          <a:xfrm>
            <a:off x="2055590" y="338499"/>
            <a:ext cx="12459950" cy="830997"/>
          </a:xfrm>
          <a:prstGeom prst="rect">
            <a:avLst/>
          </a:prstGeom>
        </p:spPr>
        <p:txBody>
          <a:bodyPr wrap="square">
            <a:spAutoFit/>
          </a:bodyPr>
          <a:lstStyle/>
          <a:p>
            <a:r>
              <a:rPr lang="en-US" sz="4800" dirty="0">
                <a:solidFill>
                  <a:srgbClr val="016FBA"/>
                </a:solidFill>
                <a:latin typeface="Calibri" panose="020F0502020204030204" pitchFamily="34" charset="0"/>
                <a:cs typeface="Calibri" panose="020F0502020204030204" pitchFamily="34" charset="0"/>
              </a:rPr>
              <a:t>OneSource Healthcare Equipment Portal</a:t>
            </a:r>
          </a:p>
        </p:txBody>
      </p:sp>
      <p:sp>
        <p:nvSpPr>
          <p:cNvPr id="10" name="TextBox 9">
            <a:extLst>
              <a:ext uri="{FF2B5EF4-FFF2-40B4-BE49-F238E27FC236}">
                <a16:creationId xmlns:a16="http://schemas.microsoft.com/office/drawing/2014/main" id="{F979211D-B94A-6A07-C0F1-0DC0BA1958B9}"/>
              </a:ext>
            </a:extLst>
          </p:cNvPr>
          <p:cNvSpPr txBox="1"/>
          <p:nvPr/>
        </p:nvSpPr>
        <p:spPr>
          <a:xfrm>
            <a:off x="2055590" y="1243462"/>
            <a:ext cx="11889010" cy="923330"/>
          </a:xfrm>
          <a:prstGeom prst="rect">
            <a:avLst/>
          </a:prstGeom>
          <a:noFill/>
        </p:spPr>
        <p:txBody>
          <a:bodyPr wrap="square" rtlCol="0">
            <a:spAutoFit/>
          </a:bodyPr>
          <a:lstStyle/>
          <a:p>
            <a:pPr>
              <a:spcAft>
                <a:spcPts val="1200"/>
              </a:spcAft>
            </a:pPr>
            <a:r>
              <a:rPr lang="en-US" dirty="0">
                <a:solidFill>
                  <a:srgbClr val="878B8F"/>
                </a:solidFill>
                <a:latin typeface="Calibri" panose="020F0502020204030204" pitchFamily="34" charset="0"/>
                <a:cs typeface="Calibri" panose="020F0502020204030204" pitchFamily="34" charset="0"/>
              </a:rPr>
              <a:t>As a service to our customers, OneSource Healthcare Equipment Portal makes real-time equipment management easier, convenient, and better. It becomes your one-stop shop dashboard to get proactive insights and services right from your desktop 24/7. </a:t>
            </a:r>
          </a:p>
        </p:txBody>
      </p:sp>
      <p:pic>
        <p:nvPicPr>
          <p:cNvPr id="5" name="Picture 4" descr="Icon&#10;&#10;Description automatically generated">
            <a:extLst>
              <a:ext uri="{FF2B5EF4-FFF2-40B4-BE49-F238E27FC236}">
                <a16:creationId xmlns:a16="http://schemas.microsoft.com/office/drawing/2014/main" id="{7ADB060D-08E3-B875-CC90-5C0123E7526D}"/>
              </a:ext>
            </a:extLst>
          </p:cNvPr>
          <p:cNvPicPr>
            <a:picLocks noChangeAspect="1"/>
          </p:cNvPicPr>
          <p:nvPr/>
        </p:nvPicPr>
        <p:blipFill>
          <a:blip r:embed="rId3"/>
          <a:stretch>
            <a:fillRect/>
          </a:stretch>
        </p:blipFill>
        <p:spPr>
          <a:xfrm>
            <a:off x="11592131" y="4919193"/>
            <a:ext cx="1689100" cy="1689100"/>
          </a:xfrm>
          <a:prstGeom prst="rect">
            <a:avLst/>
          </a:prstGeom>
        </p:spPr>
      </p:pic>
      <p:pic>
        <p:nvPicPr>
          <p:cNvPr id="11" name="Picture 10" descr="Icon&#10;&#10;Description automatically generated">
            <a:extLst>
              <a:ext uri="{FF2B5EF4-FFF2-40B4-BE49-F238E27FC236}">
                <a16:creationId xmlns:a16="http://schemas.microsoft.com/office/drawing/2014/main" id="{7705508B-C038-1306-0183-B03895265C45}"/>
              </a:ext>
            </a:extLst>
          </p:cNvPr>
          <p:cNvPicPr>
            <a:picLocks noChangeAspect="1"/>
          </p:cNvPicPr>
          <p:nvPr/>
        </p:nvPicPr>
        <p:blipFill>
          <a:blip r:embed="rId4"/>
          <a:stretch>
            <a:fillRect/>
          </a:stretch>
        </p:blipFill>
        <p:spPr>
          <a:xfrm>
            <a:off x="8712201" y="5058894"/>
            <a:ext cx="1727200" cy="1574800"/>
          </a:xfrm>
          <a:prstGeom prst="rect">
            <a:avLst/>
          </a:prstGeom>
        </p:spPr>
      </p:pic>
      <p:pic>
        <p:nvPicPr>
          <p:cNvPr id="12" name="Picture 11" descr="Icon&#10;&#10;Description automatically generated">
            <a:extLst>
              <a:ext uri="{FF2B5EF4-FFF2-40B4-BE49-F238E27FC236}">
                <a16:creationId xmlns:a16="http://schemas.microsoft.com/office/drawing/2014/main" id="{CC26123B-01B6-E8DB-B309-BAF59B36B61C}"/>
              </a:ext>
            </a:extLst>
          </p:cNvPr>
          <p:cNvPicPr>
            <a:picLocks noChangeAspect="1"/>
          </p:cNvPicPr>
          <p:nvPr/>
        </p:nvPicPr>
        <p:blipFill>
          <a:blip r:embed="rId5"/>
          <a:stretch>
            <a:fillRect/>
          </a:stretch>
        </p:blipFill>
        <p:spPr>
          <a:xfrm>
            <a:off x="6198786" y="5058894"/>
            <a:ext cx="1409700" cy="1549400"/>
          </a:xfrm>
          <a:prstGeom prst="rect">
            <a:avLst/>
          </a:prstGeom>
        </p:spPr>
      </p:pic>
      <p:sp>
        <p:nvSpPr>
          <p:cNvPr id="13" name="TextBox 5">
            <a:extLst>
              <a:ext uri="{FF2B5EF4-FFF2-40B4-BE49-F238E27FC236}">
                <a16:creationId xmlns:a16="http://schemas.microsoft.com/office/drawing/2014/main" id="{BCBCFA55-78B1-458D-99AE-872F87836D97}"/>
              </a:ext>
            </a:extLst>
          </p:cNvPr>
          <p:cNvSpPr txBox="1">
            <a:spLocks noChangeArrowheads="1"/>
          </p:cNvSpPr>
          <p:nvPr/>
        </p:nvSpPr>
        <p:spPr bwMode="auto">
          <a:xfrm>
            <a:off x="5659999" y="6718362"/>
            <a:ext cx="24872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2400" b="1" dirty="0">
                <a:solidFill>
                  <a:srgbClr val="016FBA"/>
                </a:solidFill>
                <a:latin typeface="Calibri" panose="020F0502020204030204" pitchFamily="34" charset="0"/>
                <a:cs typeface="Calibri" panose="020F0502020204030204" pitchFamily="34" charset="0"/>
              </a:rPr>
              <a:t>Easy Connect</a:t>
            </a:r>
            <a:endParaRPr lang="en-US" altLang="ru-RU" sz="2400" b="1" dirty="0">
              <a:solidFill>
                <a:srgbClr val="016FBA"/>
              </a:solidFill>
              <a:latin typeface="Calibri" panose="020F0502020204030204" pitchFamily="34" charset="0"/>
              <a:cs typeface="Calibri" panose="020F0502020204030204" pitchFamily="34" charset="0"/>
            </a:endParaRPr>
          </a:p>
        </p:txBody>
      </p:sp>
      <p:sp>
        <p:nvSpPr>
          <p:cNvPr id="14" name="TextBox 5">
            <a:extLst>
              <a:ext uri="{FF2B5EF4-FFF2-40B4-BE49-F238E27FC236}">
                <a16:creationId xmlns:a16="http://schemas.microsoft.com/office/drawing/2014/main" id="{6B290C11-E68C-B3FA-DB63-B7DE40AEFFED}"/>
              </a:ext>
            </a:extLst>
          </p:cNvPr>
          <p:cNvSpPr txBox="1">
            <a:spLocks noChangeArrowheads="1"/>
          </p:cNvSpPr>
          <p:nvPr/>
        </p:nvSpPr>
        <p:spPr bwMode="auto">
          <a:xfrm>
            <a:off x="8205163" y="6718362"/>
            <a:ext cx="2615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2400" b="1" dirty="0">
                <a:solidFill>
                  <a:srgbClr val="016FBA"/>
                </a:solidFill>
                <a:latin typeface="Calibri" panose="020F0502020204030204" pitchFamily="34" charset="0"/>
                <a:cs typeface="Calibri" panose="020F0502020204030204" pitchFamily="34" charset="0"/>
              </a:rPr>
              <a:t>Better Operational Efficiency</a:t>
            </a:r>
            <a:endParaRPr lang="en-US" altLang="ru-RU" sz="2400" b="1" dirty="0">
              <a:solidFill>
                <a:srgbClr val="016FBA"/>
              </a:solidFill>
              <a:latin typeface="Calibri" panose="020F0502020204030204" pitchFamily="34" charset="0"/>
              <a:cs typeface="Calibri" panose="020F0502020204030204" pitchFamily="34" charset="0"/>
            </a:endParaRPr>
          </a:p>
        </p:txBody>
      </p:sp>
      <p:sp>
        <p:nvSpPr>
          <p:cNvPr id="15" name="TextBox 5">
            <a:extLst>
              <a:ext uri="{FF2B5EF4-FFF2-40B4-BE49-F238E27FC236}">
                <a16:creationId xmlns:a16="http://schemas.microsoft.com/office/drawing/2014/main" id="{505AA3F0-F3F6-5648-C5E4-A1C1EFA0889A}"/>
              </a:ext>
            </a:extLst>
          </p:cNvPr>
          <p:cNvSpPr txBox="1">
            <a:spLocks noChangeArrowheads="1"/>
          </p:cNvSpPr>
          <p:nvPr/>
        </p:nvSpPr>
        <p:spPr bwMode="auto">
          <a:xfrm>
            <a:off x="10892970" y="6718362"/>
            <a:ext cx="30874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2400" b="1" dirty="0">
                <a:solidFill>
                  <a:srgbClr val="016FBA"/>
                </a:solidFill>
                <a:latin typeface="Calibri" panose="020F0502020204030204" pitchFamily="34" charset="0"/>
                <a:cs typeface="Calibri" panose="020F0502020204030204" pitchFamily="34" charset="0"/>
              </a:rPr>
              <a:t>Improves Your Financial Performance</a:t>
            </a:r>
            <a:endParaRPr lang="en-US" altLang="ru-RU" sz="2400" b="1" dirty="0">
              <a:solidFill>
                <a:srgbClr val="016FB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1200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8C74133-1200-6E69-2190-0CD0E193DF57}"/>
              </a:ext>
            </a:extLst>
          </p:cNvPr>
          <p:cNvSpPr/>
          <p:nvPr/>
        </p:nvSpPr>
        <p:spPr>
          <a:xfrm>
            <a:off x="0" y="0"/>
            <a:ext cx="14630400" cy="8229600"/>
          </a:xfrm>
          <a:prstGeom prst="rect">
            <a:avLst/>
          </a:prstGeom>
          <a:solidFill>
            <a:srgbClr val="016F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solidFill>
                <a:srgbClr val="016FBA"/>
              </a:solidFill>
            </a:endParaRPr>
          </a:p>
        </p:txBody>
      </p:sp>
      <p:sp>
        <p:nvSpPr>
          <p:cNvPr id="8" name="TextBox 7">
            <a:extLst>
              <a:ext uri="{FF2B5EF4-FFF2-40B4-BE49-F238E27FC236}">
                <a16:creationId xmlns:a16="http://schemas.microsoft.com/office/drawing/2014/main" id="{31908335-178C-C75D-92C4-6CFC3CB86249}"/>
              </a:ext>
            </a:extLst>
          </p:cNvPr>
          <p:cNvSpPr txBox="1"/>
          <p:nvPr/>
        </p:nvSpPr>
        <p:spPr>
          <a:xfrm>
            <a:off x="1043121" y="3345359"/>
            <a:ext cx="7643679" cy="769441"/>
          </a:xfrm>
          <a:prstGeom prst="rect">
            <a:avLst/>
          </a:prstGeom>
          <a:noFill/>
        </p:spPr>
        <p:txBody>
          <a:bodyPr wrap="square" rtlCol="0">
            <a:spAutoFit/>
          </a:bodyPr>
          <a:lstStyle/>
          <a:p>
            <a:r>
              <a:rPr lang="en-US" sz="4400" dirty="0">
                <a:solidFill>
                  <a:schemeClr val="bg1"/>
                </a:solidFill>
                <a:latin typeface="Calibri" panose="020F0502020204030204" pitchFamily="34" charset="0"/>
                <a:cs typeface="Calibri" panose="020F0502020204030204" pitchFamily="34" charset="0"/>
              </a:rPr>
              <a:t>OneSource Healthcare Solutions</a:t>
            </a:r>
            <a:endParaRPr lang="en-US" sz="4400" b="1" dirty="0">
              <a:solidFill>
                <a:schemeClr val="bg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B5EE417-A227-3644-D461-B63E621E4683}"/>
              </a:ext>
            </a:extLst>
          </p:cNvPr>
          <p:cNvSpPr txBox="1">
            <a:spLocks noChangeArrowheads="1"/>
          </p:cNvSpPr>
          <p:nvPr/>
        </p:nvSpPr>
        <p:spPr bwMode="auto">
          <a:xfrm>
            <a:off x="1043121" y="4457339"/>
            <a:ext cx="785046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marL="285750" indent="-285750">
              <a:spcAft>
                <a:spcPts val="1200"/>
              </a:spcAft>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Medical Oxygen Therapy</a:t>
            </a:r>
          </a:p>
          <a:p>
            <a:pPr marL="285750" indent="-285750">
              <a:spcAft>
                <a:spcPts val="1200"/>
              </a:spcAft>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Negative Pressure Wound Therapy</a:t>
            </a:r>
          </a:p>
          <a:p>
            <a:pPr marL="285750" indent="-285750">
              <a:spcAft>
                <a:spcPts val="1200"/>
              </a:spcAft>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Respiratory Therapy</a:t>
            </a:r>
          </a:p>
          <a:p>
            <a:pPr marL="285750" indent="-285750">
              <a:spcAft>
                <a:spcPts val="1200"/>
              </a:spcAft>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Durable Medical Equipment</a:t>
            </a:r>
          </a:p>
          <a:p>
            <a:pPr marL="285750" indent="-285750">
              <a:spcAft>
                <a:spcPts val="1200"/>
              </a:spcAft>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Infection Prevention and Cleaning Program (</a:t>
            </a:r>
            <a:r>
              <a:rPr lang="en-US" sz="2800" dirty="0" err="1">
                <a:solidFill>
                  <a:schemeClr val="bg1"/>
                </a:solidFill>
                <a:latin typeface="Calibri" panose="020F0502020204030204" pitchFamily="34" charset="0"/>
                <a:cs typeface="Calibri" panose="020F0502020204030204" pitchFamily="34" charset="0"/>
              </a:rPr>
              <a:t>MViP</a:t>
            </a:r>
            <a:r>
              <a:rPr lang="en-US" sz="2800" dirty="0">
                <a:solidFill>
                  <a:schemeClr val="bg1"/>
                </a:solidFill>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ECE155CF-2DD7-815A-4B88-56D73655AC73}"/>
              </a:ext>
            </a:extLst>
          </p:cNvPr>
          <p:cNvPicPr>
            <a:picLocks noChangeAspect="1"/>
          </p:cNvPicPr>
          <p:nvPr/>
        </p:nvPicPr>
        <p:blipFill>
          <a:blip r:embed="rId3"/>
          <a:stretch>
            <a:fillRect/>
          </a:stretch>
        </p:blipFill>
        <p:spPr>
          <a:xfrm>
            <a:off x="1043121" y="495683"/>
            <a:ext cx="2522712" cy="2522712"/>
          </a:xfrm>
          <a:prstGeom prst="rect">
            <a:avLst/>
          </a:prstGeom>
        </p:spPr>
      </p:pic>
      <p:sp>
        <p:nvSpPr>
          <p:cNvPr id="2" name="TextBox 5">
            <a:extLst>
              <a:ext uri="{FF2B5EF4-FFF2-40B4-BE49-F238E27FC236}">
                <a16:creationId xmlns:a16="http://schemas.microsoft.com/office/drawing/2014/main" id="{0457A06D-ED0A-9594-BD9B-8D4D76A9211B}"/>
              </a:ext>
            </a:extLst>
          </p:cNvPr>
          <p:cNvSpPr txBox="1">
            <a:spLocks noChangeArrowheads="1"/>
          </p:cNvSpPr>
          <p:nvPr/>
        </p:nvSpPr>
        <p:spPr bwMode="auto">
          <a:xfrm>
            <a:off x="10656925" y="1889316"/>
            <a:ext cx="22101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fontAlgn="base"/>
            <a:r>
              <a:rPr lang="en-US" sz="2400" dirty="0">
                <a:solidFill>
                  <a:schemeClr val="bg1"/>
                </a:solidFill>
                <a:latin typeface="Figtree"/>
              </a:rPr>
              <a:t>Creating healthier spaces</a:t>
            </a:r>
            <a:endParaRPr lang="en-US" sz="2400" b="0" i="0" dirty="0">
              <a:solidFill>
                <a:schemeClr val="bg1"/>
              </a:solidFill>
              <a:effectLst/>
              <a:latin typeface="Figtree"/>
            </a:endParaRPr>
          </a:p>
        </p:txBody>
      </p:sp>
      <p:sp>
        <p:nvSpPr>
          <p:cNvPr id="3" name="TextBox 5">
            <a:extLst>
              <a:ext uri="{FF2B5EF4-FFF2-40B4-BE49-F238E27FC236}">
                <a16:creationId xmlns:a16="http://schemas.microsoft.com/office/drawing/2014/main" id="{FBDE09C9-4029-EF74-543B-0FECFCB8F794}"/>
              </a:ext>
            </a:extLst>
          </p:cNvPr>
          <p:cNvSpPr txBox="1">
            <a:spLocks noChangeArrowheads="1"/>
          </p:cNvSpPr>
          <p:nvPr/>
        </p:nvSpPr>
        <p:spPr bwMode="auto">
          <a:xfrm>
            <a:off x="10656924" y="4188990"/>
            <a:ext cx="22101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fontAlgn="base"/>
            <a:r>
              <a:rPr lang="en-US" sz="2400" dirty="0">
                <a:solidFill>
                  <a:schemeClr val="bg1"/>
                </a:solidFill>
                <a:latin typeface="Figtree"/>
              </a:rPr>
              <a:t>Keeping residents safe</a:t>
            </a:r>
            <a:endParaRPr lang="en-US" sz="2400" b="0" i="0" dirty="0">
              <a:solidFill>
                <a:schemeClr val="bg1"/>
              </a:solidFill>
              <a:effectLst/>
              <a:latin typeface="Figtree"/>
            </a:endParaRPr>
          </a:p>
        </p:txBody>
      </p:sp>
      <p:sp>
        <p:nvSpPr>
          <p:cNvPr id="4" name="TextBox 5">
            <a:extLst>
              <a:ext uri="{FF2B5EF4-FFF2-40B4-BE49-F238E27FC236}">
                <a16:creationId xmlns:a16="http://schemas.microsoft.com/office/drawing/2014/main" id="{1CC40F6C-96AA-B778-C171-26784E77FDA3}"/>
              </a:ext>
            </a:extLst>
          </p:cNvPr>
          <p:cNvSpPr txBox="1">
            <a:spLocks noChangeArrowheads="1"/>
          </p:cNvSpPr>
          <p:nvPr/>
        </p:nvSpPr>
        <p:spPr bwMode="auto">
          <a:xfrm>
            <a:off x="10521312" y="6488664"/>
            <a:ext cx="24813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fontAlgn="base"/>
            <a:r>
              <a:rPr lang="en-US" sz="2400" dirty="0">
                <a:solidFill>
                  <a:schemeClr val="bg1"/>
                </a:solidFill>
                <a:latin typeface="Figtree"/>
              </a:rPr>
              <a:t>Providing more comfortable care</a:t>
            </a:r>
            <a:endParaRPr lang="en-US" sz="2400" b="0" i="0" dirty="0">
              <a:solidFill>
                <a:schemeClr val="bg1"/>
              </a:solidFill>
              <a:effectLst/>
              <a:latin typeface="Figtree"/>
            </a:endParaRPr>
          </a:p>
        </p:txBody>
      </p:sp>
      <p:pic>
        <p:nvPicPr>
          <p:cNvPr id="9" name="Graphic 8" descr="Renovation (House With Sparkles) outline">
            <a:extLst>
              <a:ext uri="{FF2B5EF4-FFF2-40B4-BE49-F238E27FC236}">
                <a16:creationId xmlns:a16="http://schemas.microsoft.com/office/drawing/2014/main" id="{A4E74AF8-EC31-166C-2560-96C178CF23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04794" y="956301"/>
            <a:ext cx="914400" cy="914400"/>
          </a:xfrm>
          <a:prstGeom prst="rect">
            <a:avLst/>
          </a:prstGeom>
        </p:spPr>
      </p:pic>
      <p:pic>
        <p:nvPicPr>
          <p:cNvPr id="11" name="Graphic 10" descr="Shield Tick outline">
            <a:extLst>
              <a:ext uri="{FF2B5EF4-FFF2-40B4-BE49-F238E27FC236}">
                <a16:creationId xmlns:a16="http://schemas.microsoft.com/office/drawing/2014/main" id="{22CABB53-B349-6BD2-BBE5-5955AAE888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04794" y="3268527"/>
            <a:ext cx="914400" cy="914400"/>
          </a:xfrm>
          <a:prstGeom prst="rect">
            <a:avLst/>
          </a:prstGeom>
        </p:spPr>
      </p:pic>
      <p:pic>
        <p:nvPicPr>
          <p:cNvPr id="14" name="Graphic 13" descr="Badge Heart outline">
            <a:extLst>
              <a:ext uri="{FF2B5EF4-FFF2-40B4-BE49-F238E27FC236}">
                <a16:creationId xmlns:a16="http://schemas.microsoft.com/office/drawing/2014/main" id="{81945B2A-AC1E-DC78-D074-59480E67B3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04794" y="5574264"/>
            <a:ext cx="914400" cy="914400"/>
          </a:xfrm>
          <a:prstGeom prst="rect">
            <a:avLst/>
          </a:prstGeom>
        </p:spPr>
      </p:pic>
      <p:pic>
        <p:nvPicPr>
          <p:cNvPr id="7" name="Picture 6">
            <a:extLst>
              <a:ext uri="{FF2B5EF4-FFF2-40B4-BE49-F238E27FC236}">
                <a16:creationId xmlns:a16="http://schemas.microsoft.com/office/drawing/2014/main" id="{F625FED0-5EDB-80D6-7F6D-CF2F5CB7FF2D}"/>
              </a:ext>
            </a:extLst>
          </p:cNvPr>
          <p:cNvPicPr>
            <a:picLocks noChangeAspect="1"/>
          </p:cNvPicPr>
          <p:nvPr/>
        </p:nvPicPr>
        <p:blipFill>
          <a:blip r:embed="rId10"/>
          <a:stretch>
            <a:fillRect/>
          </a:stretch>
        </p:blipFill>
        <p:spPr>
          <a:xfrm>
            <a:off x="3690093" y="1298276"/>
            <a:ext cx="1847862" cy="1529619"/>
          </a:xfrm>
          <a:prstGeom prst="rect">
            <a:avLst/>
          </a:prstGeom>
        </p:spPr>
      </p:pic>
      <p:pic>
        <p:nvPicPr>
          <p:cNvPr id="10" name="Picture 9">
            <a:extLst>
              <a:ext uri="{FF2B5EF4-FFF2-40B4-BE49-F238E27FC236}">
                <a16:creationId xmlns:a16="http://schemas.microsoft.com/office/drawing/2014/main" id="{EF86F46F-F133-72A2-7F55-B75B4754F055}"/>
              </a:ext>
            </a:extLst>
          </p:cNvPr>
          <p:cNvPicPr>
            <a:picLocks noChangeAspect="1"/>
          </p:cNvPicPr>
          <p:nvPr/>
        </p:nvPicPr>
        <p:blipFill>
          <a:blip r:embed="rId11"/>
          <a:stretch>
            <a:fillRect/>
          </a:stretch>
        </p:blipFill>
        <p:spPr>
          <a:xfrm>
            <a:off x="5816768" y="1282700"/>
            <a:ext cx="1847863" cy="1529620"/>
          </a:xfrm>
          <a:prstGeom prst="rect">
            <a:avLst/>
          </a:prstGeom>
        </p:spPr>
      </p:pic>
    </p:spTree>
    <p:extLst>
      <p:ext uri="{BB962C8B-B14F-4D97-AF65-F5344CB8AC3E}">
        <p14:creationId xmlns:p14="http://schemas.microsoft.com/office/powerpoint/2010/main" val="3103693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9A9C021-A5D0-8F44-9570-D1EB45619A01}"/>
              </a:ext>
            </a:extLst>
          </p:cNvPr>
          <p:cNvSpPr/>
          <p:nvPr/>
        </p:nvSpPr>
        <p:spPr>
          <a:xfrm>
            <a:off x="-342641" y="-533115"/>
            <a:ext cx="1682912" cy="1682912"/>
          </a:xfrm>
          <a:prstGeom prst="ellipse">
            <a:avLst/>
          </a:prstGeom>
          <a:solidFill>
            <a:srgbClr val="006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D0000012-5463-D24C-B863-E24F392D6E1F}"/>
              </a:ext>
            </a:extLst>
          </p:cNvPr>
          <p:cNvSpPr/>
          <p:nvPr/>
        </p:nvSpPr>
        <p:spPr>
          <a:xfrm>
            <a:off x="527144" y="1149797"/>
            <a:ext cx="533144" cy="533144"/>
          </a:xfrm>
          <a:prstGeom prst="ellipse">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CF65CC47-4212-1B40-A211-54DEE7533B7A}"/>
              </a:ext>
            </a:extLst>
          </p:cNvPr>
          <p:cNvSpPr/>
          <p:nvPr/>
        </p:nvSpPr>
        <p:spPr>
          <a:xfrm>
            <a:off x="1195892" y="1416369"/>
            <a:ext cx="288758" cy="288758"/>
          </a:xfrm>
          <a:prstGeom prst="ellipse">
            <a:avLst/>
          </a:prstGeom>
          <a:solidFill>
            <a:srgbClr val="2E9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2B32C1-4AEA-8B4F-A024-06B31A7D2D87}"/>
              </a:ext>
            </a:extLst>
          </p:cNvPr>
          <p:cNvSpPr/>
          <p:nvPr/>
        </p:nvSpPr>
        <p:spPr>
          <a:xfrm>
            <a:off x="4981139" y="1280937"/>
            <a:ext cx="6428010" cy="1569660"/>
          </a:xfrm>
          <a:prstGeom prst="rect">
            <a:avLst/>
          </a:prstGeom>
        </p:spPr>
        <p:txBody>
          <a:bodyPr wrap="square">
            <a:spAutoFit/>
          </a:bodyPr>
          <a:lstStyle/>
          <a:p>
            <a:r>
              <a:rPr lang="en-US" sz="4800" dirty="0">
                <a:solidFill>
                  <a:srgbClr val="016FBA"/>
                </a:solidFill>
                <a:latin typeface="Calibri" panose="020F0502020204030204" pitchFamily="34" charset="0"/>
                <a:cs typeface="Calibri" panose="020F0502020204030204" pitchFamily="34" charset="0"/>
              </a:rPr>
              <a:t>We Make Medical Equipment Rental Simple</a:t>
            </a:r>
          </a:p>
        </p:txBody>
      </p:sp>
      <p:sp>
        <p:nvSpPr>
          <p:cNvPr id="7" name="TextBox 6">
            <a:extLst>
              <a:ext uri="{FF2B5EF4-FFF2-40B4-BE49-F238E27FC236}">
                <a16:creationId xmlns:a16="http://schemas.microsoft.com/office/drawing/2014/main" id="{98B88EAE-FC2B-811D-C7B0-2E9E513873B3}"/>
              </a:ext>
            </a:extLst>
          </p:cNvPr>
          <p:cNvSpPr txBox="1"/>
          <p:nvPr/>
        </p:nvSpPr>
        <p:spPr>
          <a:xfrm>
            <a:off x="4981139" y="757717"/>
            <a:ext cx="7134076" cy="523220"/>
          </a:xfrm>
          <a:prstGeom prst="rect">
            <a:avLst/>
          </a:prstGeom>
          <a:noFill/>
        </p:spPr>
        <p:txBody>
          <a:bodyPr wrap="square" rtlCol="0">
            <a:spAutoFit/>
          </a:bodyPr>
          <a:lstStyle/>
          <a:p>
            <a:r>
              <a:rPr lang="en-US" sz="2800" b="1" dirty="0" err="1">
                <a:solidFill>
                  <a:srgbClr val="2E9E46"/>
                </a:solidFill>
                <a:latin typeface="Calibri" panose="020F0502020204030204" pitchFamily="34" charset="0"/>
                <a:cs typeface="Calibri" panose="020F0502020204030204" pitchFamily="34" charset="0"/>
              </a:rPr>
              <a:t>MasVida</a:t>
            </a:r>
            <a:r>
              <a:rPr lang="en-US" sz="2800" b="1" dirty="0">
                <a:solidFill>
                  <a:srgbClr val="2E9E46"/>
                </a:solidFill>
                <a:latin typeface="Calibri" panose="020F0502020204030204" pitchFamily="34" charset="0"/>
                <a:cs typeface="Calibri" panose="020F0502020204030204" pitchFamily="34" charset="0"/>
              </a:rPr>
              <a:t> Durable Medical Equipment (DME)</a:t>
            </a:r>
          </a:p>
        </p:txBody>
      </p:sp>
      <p:sp>
        <p:nvSpPr>
          <p:cNvPr id="6" name="TextBox 5">
            <a:extLst>
              <a:ext uri="{FF2B5EF4-FFF2-40B4-BE49-F238E27FC236}">
                <a16:creationId xmlns:a16="http://schemas.microsoft.com/office/drawing/2014/main" id="{F3D5DD24-66C3-E76D-85CE-2B46E4968C7D}"/>
              </a:ext>
            </a:extLst>
          </p:cNvPr>
          <p:cNvSpPr txBox="1"/>
          <p:nvPr/>
        </p:nvSpPr>
        <p:spPr>
          <a:xfrm>
            <a:off x="2204210" y="3237961"/>
            <a:ext cx="11231805" cy="1938992"/>
          </a:xfrm>
          <a:prstGeom prst="rect">
            <a:avLst/>
          </a:prstGeom>
          <a:noFill/>
        </p:spPr>
        <p:txBody>
          <a:bodyPr wrap="square" rtlCol="0">
            <a:spAutoFit/>
          </a:bodyPr>
          <a:lstStyle/>
          <a:p>
            <a:pPr marL="342900" indent="-342900" algn="l" fontAlgn="base">
              <a:buFont typeface="Wingdings" pitchFamily="2" charset="2"/>
              <a:buChar char="ü"/>
            </a:pPr>
            <a:r>
              <a:rPr lang="en-US" sz="2000" b="1" i="0" u="none" strike="noStrike" dirty="0">
                <a:solidFill>
                  <a:srgbClr val="016FBA"/>
                </a:solidFill>
                <a:effectLst/>
                <a:latin typeface="mr-eaves-xl-modern"/>
              </a:rPr>
              <a:t>Reliable equipment delivery: </a:t>
            </a:r>
            <a:r>
              <a:rPr lang="en-US" sz="2000" b="0" i="0" u="none" strike="noStrike" dirty="0">
                <a:solidFill>
                  <a:srgbClr val="878A8F"/>
                </a:solidFill>
                <a:effectLst/>
                <a:latin typeface="mr-eaves-xl-modern"/>
              </a:rPr>
              <a:t>Enjoy quick and reliable same-day delivery of medical equipment orders.</a:t>
            </a:r>
          </a:p>
          <a:p>
            <a:pPr marL="342900" indent="-342900" algn="l" fontAlgn="base">
              <a:buFont typeface="Wingdings" pitchFamily="2" charset="2"/>
              <a:buChar char="ü"/>
            </a:pPr>
            <a:endParaRPr lang="en-US" sz="2000" b="0" i="0" u="none" strike="noStrike" dirty="0">
              <a:solidFill>
                <a:srgbClr val="1F65A2"/>
              </a:solidFill>
              <a:effectLst/>
              <a:latin typeface="mr-eaves-xl-modern"/>
            </a:endParaRPr>
          </a:p>
          <a:p>
            <a:pPr marL="342900" indent="-342900" algn="l" fontAlgn="base">
              <a:buFont typeface="Wingdings" pitchFamily="2" charset="2"/>
              <a:buChar char="ü"/>
            </a:pPr>
            <a:r>
              <a:rPr lang="en-US" sz="2000" b="1" i="0" u="none" strike="noStrike" dirty="0">
                <a:solidFill>
                  <a:srgbClr val="016FBA"/>
                </a:solidFill>
                <a:effectLst/>
                <a:latin typeface="mr-eaves-xl-modern"/>
              </a:rPr>
              <a:t>We meet all your DME needs: </a:t>
            </a:r>
            <a:r>
              <a:rPr lang="en-US" sz="2000" b="0" i="0" u="none" strike="noStrike" dirty="0">
                <a:solidFill>
                  <a:srgbClr val="878A8F"/>
                </a:solidFill>
                <a:effectLst/>
                <a:latin typeface="mr-eaves-xl-modern"/>
              </a:rPr>
              <a:t>Our wide selection of basic and advanced medical equipment (standard DME, oxygen cylinders, NPWT, respiratory/vents) covers all of your healthcare needs.</a:t>
            </a:r>
          </a:p>
          <a:p>
            <a:pPr marL="342900" indent="-342900" algn="l" fontAlgn="base">
              <a:buFont typeface="Wingdings" pitchFamily="2" charset="2"/>
              <a:buChar char="ü"/>
            </a:pPr>
            <a:endParaRPr lang="en-US" sz="2000" b="0" i="0" u="none" strike="noStrike" dirty="0">
              <a:solidFill>
                <a:srgbClr val="1F65A2"/>
              </a:solidFill>
              <a:effectLst/>
              <a:latin typeface="mr-eaves-xl-modern"/>
            </a:endParaRPr>
          </a:p>
          <a:p>
            <a:pPr marL="342900" indent="-342900" algn="l" fontAlgn="base">
              <a:buFont typeface="Wingdings" pitchFamily="2" charset="2"/>
              <a:buChar char="ü"/>
            </a:pPr>
            <a:r>
              <a:rPr lang="en-US" sz="2000" b="1" i="0" u="none" strike="noStrike" dirty="0">
                <a:solidFill>
                  <a:srgbClr val="016FBA"/>
                </a:solidFill>
                <a:effectLst/>
                <a:latin typeface="mr-eaves-xl-modern"/>
              </a:rPr>
              <a:t>Easy-to-use portal: </a:t>
            </a:r>
            <a:r>
              <a:rPr lang="en-US" sz="2000" b="0" i="0" u="none" strike="noStrike" dirty="0">
                <a:solidFill>
                  <a:srgbClr val="878A8F"/>
                </a:solidFill>
                <a:effectLst/>
                <a:latin typeface="mr-eaves-xl-modern"/>
              </a:rPr>
              <a:t>Our user-friendly portal helps you effortlessly manage all your rentals in real time.</a:t>
            </a:r>
          </a:p>
        </p:txBody>
      </p:sp>
      <p:pic>
        <p:nvPicPr>
          <p:cNvPr id="10" name="Picture 9">
            <a:extLst>
              <a:ext uri="{FF2B5EF4-FFF2-40B4-BE49-F238E27FC236}">
                <a16:creationId xmlns:a16="http://schemas.microsoft.com/office/drawing/2014/main" id="{0E9BDCA0-7E6D-C2BC-7EF8-10DB2B3C21B6}"/>
              </a:ext>
            </a:extLst>
          </p:cNvPr>
          <p:cNvPicPr>
            <a:picLocks noChangeAspect="1"/>
          </p:cNvPicPr>
          <p:nvPr/>
        </p:nvPicPr>
        <p:blipFill>
          <a:blip r:embed="rId2"/>
          <a:stretch>
            <a:fillRect/>
          </a:stretch>
        </p:blipFill>
        <p:spPr>
          <a:xfrm>
            <a:off x="2204210" y="730569"/>
            <a:ext cx="2561107" cy="2120028"/>
          </a:xfrm>
          <a:prstGeom prst="rect">
            <a:avLst/>
          </a:prstGeom>
        </p:spPr>
      </p:pic>
      <p:sp>
        <p:nvSpPr>
          <p:cNvPr id="13" name="TextBox 5">
            <a:extLst>
              <a:ext uri="{FF2B5EF4-FFF2-40B4-BE49-F238E27FC236}">
                <a16:creationId xmlns:a16="http://schemas.microsoft.com/office/drawing/2014/main" id="{EAFDD877-700B-F66A-1FE8-3598FE9FD0FF}"/>
              </a:ext>
            </a:extLst>
          </p:cNvPr>
          <p:cNvSpPr txBox="1">
            <a:spLocks noChangeArrowheads="1"/>
          </p:cNvSpPr>
          <p:nvPr/>
        </p:nvSpPr>
        <p:spPr bwMode="auto">
          <a:xfrm>
            <a:off x="1832027" y="6844407"/>
            <a:ext cx="24872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2400" b="1" dirty="0">
                <a:solidFill>
                  <a:srgbClr val="016FBA"/>
                </a:solidFill>
                <a:latin typeface="Calibri" panose="020F0502020204030204" pitchFamily="34" charset="0"/>
                <a:cs typeface="Calibri" panose="020F0502020204030204" pitchFamily="34" charset="0"/>
              </a:rPr>
              <a:t>Medical Oxygen</a:t>
            </a:r>
          </a:p>
          <a:p>
            <a:pPr algn="ctr"/>
            <a:r>
              <a:rPr lang="en-US" altLang="ru-RU" sz="2400" b="1" dirty="0">
                <a:solidFill>
                  <a:srgbClr val="016FBA"/>
                </a:solidFill>
                <a:latin typeface="Calibri" panose="020F0502020204030204" pitchFamily="34" charset="0"/>
                <a:cs typeface="Calibri" panose="020F0502020204030204" pitchFamily="34" charset="0"/>
              </a:rPr>
              <a:t>Therapy</a:t>
            </a:r>
          </a:p>
        </p:txBody>
      </p:sp>
      <p:pic>
        <p:nvPicPr>
          <p:cNvPr id="15" name="Picture 14" descr="Icon&#10;&#10;Description automatically generated">
            <a:extLst>
              <a:ext uri="{FF2B5EF4-FFF2-40B4-BE49-F238E27FC236}">
                <a16:creationId xmlns:a16="http://schemas.microsoft.com/office/drawing/2014/main" id="{C9A74866-4649-EA59-A1B7-B201BA106F7F}"/>
              </a:ext>
            </a:extLst>
          </p:cNvPr>
          <p:cNvPicPr>
            <a:picLocks noChangeAspect="1"/>
          </p:cNvPicPr>
          <p:nvPr/>
        </p:nvPicPr>
        <p:blipFill>
          <a:blip r:embed="rId3"/>
          <a:stretch>
            <a:fillRect/>
          </a:stretch>
        </p:blipFill>
        <p:spPr>
          <a:xfrm>
            <a:off x="2491626" y="5564317"/>
            <a:ext cx="1168075" cy="1170022"/>
          </a:xfrm>
          <a:prstGeom prst="rect">
            <a:avLst/>
          </a:prstGeom>
        </p:spPr>
      </p:pic>
      <p:pic>
        <p:nvPicPr>
          <p:cNvPr id="17" name="Graphic 16">
            <a:extLst>
              <a:ext uri="{FF2B5EF4-FFF2-40B4-BE49-F238E27FC236}">
                <a16:creationId xmlns:a16="http://schemas.microsoft.com/office/drawing/2014/main" id="{F149FB72-0BE2-FDFE-016B-D84FCEFB2E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86449" y="5626428"/>
            <a:ext cx="1170022" cy="1170022"/>
          </a:xfrm>
          <a:prstGeom prst="rect">
            <a:avLst/>
          </a:prstGeom>
        </p:spPr>
      </p:pic>
      <p:pic>
        <p:nvPicPr>
          <p:cNvPr id="19" name="Graphic 18">
            <a:extLst>
              <a:ext uri="{FF2B5EF4-FFF2-40B4-BE49-F238E27FC236}">
                <a16:creationId xmlns:a16="http://schemas.microsoft.com/office/drawing/2014/main" id="{9F842B1B-F1CF-E47C-10D7-9612E67B76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50177" y="5564317"/>
            <a:ext cx="1170022" cy="1170022"/>
          </a:xfrm>
          <a:prstGeom prst="rect">
            <a:avLst/>
          </a:prstGeom>
        </p:spPr>
      </p:pic>
      <p:pic>
        <p:nvPicPr>
          <p:cNvPr id="21" name="Graphic 20">
            <a:extLst>
              <a:ext uri="{FF2B5EF4-FFF2-40B4-BE49-F238E27FC236}">
                <a16:creationId xmlns:a16="http://schemas.microsoft.com/office/drawing/2014/main" id="{D371EC2D-B168-4ADA-F420-C350601F06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18614" y="5626428"/>
            <a:ext cx="1168075" cy="1168075"/>
          </a:xfrm>
          <a:prstGeom prst="rect">
            <a:avLst/>
          </a:prstGeom>
        </p:spPr>
      </p:pic>
      <p:sp>
        <p:nvSpPr>
          <p:cNvPr id="22" name="TextBox 5">
            <a:extLst>
              <a:ext uri="{FF2B5EF4-FFF2-40B4-BE49-F238E27FC236}">
                <a16:creationId xmlns:a16="http://schemas.microsoft.com/office/drawing/2014/main" id="{0F39DE76-6CEB-C925-5195-9ED37ABBAC01}"/>
              </a:ext>
            </a:extLst>
          </p:cNvPr>
          <p:cNvSpPr txBox="1">
            <a:spLocks noChangeArrowheads="1"/>
          </p:cNvSpPr>
          <p:nvPr/>
        </p:nvSpPr>
        <p:spPr bwMode="auto">
          <a:xfrm>
            <a:off x="4421322" y="6844407"/>
            <a:ext cx="33002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2400" b="1" dirty="0">
                <a:solidFill>
                  <a:srgbClr val="016FBA"/>
                </a:solidFill>
                <a:latin typeface="Calibri" panose="020F0502020204030204" pitchFamily="34" charset="0"/>
                <a:cs typeface="Calibri" panose="020F0502020204030204" pitchFamily="34" charset="0"/>
              </a:rPr>
              <a:t>Negative Pressure Wound Therapy (NPWT)</a:t>
            </a:r>
            <a:endParaRPr lang="en-US" altLang="ru-RU" sz="2400" b="1" dirty="0">
              <a:solidFill>
                <a:srgbClr val="016FBA"/>
              </a:solidFill>
              <a:latin typeface="Calibri" panose="020F0502020204030204" pitchFamily="34" charset="0"/>
              <a:cs typeface="Calibri" panose="020F0502020204030204" pitchFamily="34" charset="0"/>
            </a:endParaRPr>
          </a:p>
        </p:txBody>
      </p:sp>
      <p:sp>
        <p:nvSpPr>
          <p:cNvPr id="24" name="TextBox 5">
            <a:extLst>
              <a:ext uri="{FF2B5EF4-FFF2-40B4-BE49-F238E27FC236}">
                <a16:creationId xmlns:a16="http://schemas.microsoft.com/office/drawing/2014/main" id="{B1F7FBBA-6ED9-BA31-8152-8277F689F21E}"/>
              </a:ext>
            </a:extLst>
          </p:cNvPr>
          <p:cNvSpPr txBox="1">
            <a:spLocks noChangeArrowheads="1"/>
          </p:cNvSpPr>
          <p:nvPr/>
        </p:nvSpPr>
        <p:spPr bwMode="auto">
          <a:xfrm>
            <a:off x="7721599" y="6844407"/>
            <a:ext cx="2627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2400" b="1" dirty="0">
                <a:solidFill>
                  <a:srgbClr val="016FBA"/>
                </a:solidFill>
                <a:latin typeface="Calibri" panose="020F0502020204030204" pitchFamily="34" charset="0"/>
                <a:cs typeface="Calibri" panose="020F0502020204030204" pitchFamily="34" charset="0"/>
              </a:rPr>
              <a:t>Respiratory Therapy</a:t>
            </a:r>
            <a:endParaRPr lang="en-US" altLang="ru-RU" sz="2400" b="1" dirty="0">
              <a:solidFill>
                <a:srgbClr val="016FBA"/>
              </a:solidFill>
              <a:latin typeface="Calibri" panose="020F0502020204030204" pitchFamily="34" charset="0"/>
              <a:cs typeface="Calibri" panose="020F0502020204030204" pitchFamily="34" charset="0"/>
            </a:endParaRPr>
          </a:p>
        </p:txBody>
      </p:sp>
      <p:sp>
        <p:nvSpPr>
          <p:cNvPr id="25" name="TextBox 5">
            <a:extLst>
              <a:ext uri="{FF2B5EF4-FFF2-40B4-BE49-F238E27FC236}">
                <a16:creationId xmlns:a16="http://schemas.microsoft.com/office/drawing/2014/main" id="{25D3C63F-BD0E-0162-EF32-0A3B2FA97580}"/>
              </a:ext>
            </a:extLst>
          </p:cNvPr>
          <p:cNvSpPr txBox="1">
            <a:spLocks noChangeArrowheads="1"/>
          </p:cNvSpPr>
          <p:nvPr/>
        </p:nvSpPr>
        <p:spPr bwMode="auto">
          <a:xfrm>
            <a:off x="10324396" y="6844407"/>
            <a:ext cx="2627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en-US" sz="2400" b="1" dirty="0">
                <a:solidFill>
                  <a:srgbClr val="016FBA"/>
                </a:solidFill>
                <a:latin typeface="Calibri" panose="020F0502020204030204" pitchFamily="34" charset="0"/>
                <a:cs typeface="Calibri" panose="020F0502020204030204" pitchFamily="34" charset="0"/>
              </a:rPr>
              <a:t>Durable Medical Equipment</a:t>
            </a:r>
            <a:endParaRPr lang="en-US" altLang="ru-RU" sz="2400" b="1" dirty="0">
              <a:solidFill>
                <a:srgbClr val="016FB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98805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606B2AABB3D94DB880DE6D59674113" ma:contentTypeVersion="19" ma:contentTypeDescription="Create a new document." ma:contentTypeScope="" ma:versionID="58af4483d5e20e4d16a595566072f366">
  <xsd:schema xmlns:xsd="http://www.w3.org/2001/XMLSchema" xmlns:xs="http://www.w3.org/2001/XMLSchema" xmlns:p="http://schemas.microsoft.com/office/2006/metadata/properties" xmlns:ns2="3150668d-2478-4860-b65c-94240f4304aa" xmlns:ns3="68e610c2-06f0-4db5-ba07-f5ef6e7610c8" targetNamespace="http://schemas.microsoft.com/office/2006/metadata/properties" ma:root="true" ma:fieldsID="b434f0fee95b94f75d624b5606c155bc" ns2:_="" ns3:_="">
    <xsd:import namespace="3150668d-2478-4860-b65c-94240f4304aa"/>
    <xsd:import namespace="68e610c2-06f0-4db5-ba07-f5ef6e7610c8"/>
    <xsd:element name="properties">
      <xsd:complexType>
        <xsd:sequence>
          <xsd:element name="documentManagement">
            <xsd:complexType>
              <xsd:all>
                <xsd:element ref="ns2:MigrationWizId" minOccurs="0"/>
                <xsd:element ref="ns2:MigrationWizIdPermissions" minOccurs="0"/>
                <xsd:element ref="ns2:MigrationWizIdVersion" minOccurs="0"/>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50668d-2478-4860-b65c-94240f4304aa"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45961ed-b8a5-4179-b5e7-ba7f876162a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8e610c2-06f0-4db5-ba07-f5ef6e7610c8"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6bb00e22-5592-478c-9a85-7f1251d4a4ac}" ma:internalName="TaxCatchAll" ma:showField="CatchAllData" ma:web="68e610c2-06f0-4db5-ba07-f5ef6e7610c8">
      <xsd:complexType>
        <xsd:complexContent>
          <xsd:extension base="dms:MultiChoiceLookup">
            <xsd:sequence>
              <xsd:element name="Value" type="dms:Lookup" maxOccurs="unbounded" minOccurs="0" nillable="true"/>
            </xsd:sequence>
          </xsd:extension>
        </xsd:complexContent>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igrationWizIdVersion xmlns="3150668d-2478-4860-b65c-94240f4304aa" xsi:nil="true"/>
    <lcf76f155ced4ddcb4097134ff3c332f xmlns="3150668d-2478-4860-b65c-94240f4304aa">
      <Terms xmlns="http://schemas.microsoft.com/office/infopath/2007/PartnerControls"/>
    </lcf76f155ced4ddcb4097134ff3c332f>
    <TaxCatchAll xmlns="68e610c2-06f0-4db5-ba07-f5ef6e7610c8" xsi:nil="true"/>
    <MigrationWizId xmlns="3150668d-2478-4860-b65c-94240f4304aa" xsi:nil="true"/>
    <MigrationWizIdPermissions xmlns="3150668d-2478-4860-b65c-94240f4304aa" xsi:nil="true"/>
  </documentManagement>
</p:properties>
</file>

<file path=customXml/itemProps1.xml><?xml version="1.0" encoding="utf-8"?>
<ds:datastoreItem xmlns:ds="http://schemas.openxmlformats.org/officeDocument/2006/customXml" ds:itemID="{6523B200-F4DD-4769-9646-F2B98010E0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50668d-2478-4860-b65c-94240f4304aa"/>
    <ds:schemaRef ds:uri="68e610c2-06f0-4db5-ba07-f5ef6e7610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44773B0-E39A-447A-B656-2A8C834A6DD9}">
  <ds:schemaRefs>
    <ds:schemaRef ds:uri="http://schemas.microsoft.com/sharepoint/v3/contenttype/forms"/>
  </ds:schemaRefs>
</ds:datastoreItem>
</file>

<file path=customXml/itemProps3.xml><?xml version="1.0" encoding="utf-8"?>
<ds:datastoreItem xmlns:ds="http://schemas.openxmlformats.org/officeDocument/2006/customXml" ds:itemID="{90295940-6397-4F1A-A176-0388EA01A17E}">
  <ds:schemaRefs>
    <ds:schemaRef ds:uri="http://purl.org/dc/elements/1.1/"/>
    <ds:schemaRef ds:uri="http://www.w3.org/XML/1998/namespace"/>
    <ds:schemaRef ds:uri="3150668d-2478-4860-b65c-94240f4304aa"/>
    <ds:schemaRef ds:uri="http://schemas.microsoft.com/office/infopath/2007/PartnerControls"/>
    <ds:schemaRef ds:uri="http://schemas.microsoft.com/office/2006/documentManagement/types"/>
    <ds:schemaRef ds:uri="http://schemas.openxmlformats.org/package/2006/metadata/core-properties"/>
    <ds:schemaRef ds:uri="http://purl.org/dc/terms/"/>
    <ds:schemaRef ds:uri="68e610c2-06f0-4db5-ba07-f5ef6e7610c8"/>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3737</TotalTime>
  <Words>1936</Words>
  <Application>Microsoft Macintosh PowerPoint</Application>
  <PresentationFormat>Custom</PresentationFormat>
  <Paragraphs>171</Paragraphs>
  <Slides>28</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Calibri Light</vt:lpstr>
      <vt:lpstr>Courier New</vt:lpstr>
      <vt:lpstr>Figtree</vt:lpstr>
      <vt:lpstr>mr-eaves-xl-modern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Bryce Givens</dc:creator>
  <cp:lastModifiedBy>Caleb Long</cp:lastModifiedBy>
  <cp:revision>69</cp:revision>
  <cp:lastPrinted>2022-06-15T20:46:14Z</cp:lastPrinted>
  <dcterms:created xsi:type="dcterms:W3CDTF">2021-06-21T18:14:21Z</dcterms:created>
  <dcterms:modified xsi:type="dcterms:W3CDTF">2023-07-17T21:05:41Z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0x0101009A606B2AABB3D94DB880DE6D59674113</vt:lpwstr>
  </property>
  <property fmtid="{D5CDD505-2E9C-101B-9397-08002B2CF9AE}" pid="3" name="MediaServiceImageTags">
    <vt:lpwstr/>
  </property>
</Properties>
</file>