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8"/>
    <p:restoredTop sz="94643"/>
  </p:normalViewPr>
  <p:slideViewPr>
    <p:cSldViewPr snapToGrid="0" snapToObjects="1">
      <p:cViewPr>
        <p:scale>
          <a:sx n="155" d="100"/>
          <a:sy n="155" d="100"/>
        </p:scale>
        <p:origin x="-544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19874-8312-8F4D-B051-368509B0C603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FE186-4552-1E48-843B-A954BCE65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8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FE186-4552-1E48-843B-A954BCE655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9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F3C7-498B-994D-B4E1-C3C9746FB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9F073-E162-374D-BFA4-A7A361284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63F72-1B9C-6A40-99D3-23C87E8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5373A-6BA1-574D-9BD8-FF68E738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5EB41-81D0-994D-A5F4-39365C88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1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D925-C71C-2249-BA9D-39997908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DDD9D-2EC8-AF44-BDEC-A19B1A32C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96D3-2E40-2940-9C9A-1990B8DB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7458-A6C4-FA42-AD5F-1FBA9735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4D-F285-4842-8BB5-38EAAA71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9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31048-B4D2-0D48-8F0C-ACF864F2C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86510-E872-8C45-AD72-ACF995E12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8643D-4334-794B-AAE6-5942133B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07C97-5624-3741-8867-C874C8BA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2B352-9135-2940-A40C-DCC185FF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0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1C54-BFA4-A142-A718-B93AAC1A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87AB7-0E42-054A-AA11-470A1044B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5380-F00D-1E47-B1F1-6F795B03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69566-B057-4E4F-9F9C-D7891486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1870-8B79-F049-8203-8383C91C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2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1E03-A299-C74E-88B8-822D150C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F90B9-3A53-AE4E-BE09-CD7CB7620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7BE74-EDC5-B440-B88E-86605156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066AE-C601-9C4F-BA0F-E25D9A36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504C6-8AAC-4949-9BBD-5E071F5F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7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9080-DC63-7543-A0EE-CED434F2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973C-980F-F146-8A6D-917E49989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6BD83-10BB-394D-96C6-4312A3228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3378D-6958-1046-B439-230B2832A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21C5-44FC-7448-971A-666D76C9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8D854-E03F-324A-8633-720430D6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0DE19-D26A-BB45-AA41-22AA916F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94A2D-DA06-5D48-AB57-1711A9916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E220B-272F-3C4E-B9FB-74ACD40B4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35DBA-5598-B545-9F11-A4406BE32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677F5-5946-924C-8559-0E75C8F35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B07CD1-4C69-8749-BBE2-82BA6854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C6BAD-8B5D-3340-90A7-B6FCDA75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B845C-5B9F-854B-87B8-2777B4C3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13A1-B5F7-D34B-8DA7-838428DC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24971-0430-2D49-96C8-C06BC025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3319B-BEB6-3A4D-ACDE-B5F4F0F8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8EE7D-8255-6F4F-B33F-10B5A759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8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2C9B1-7B82-2144-A01B-479CC7A5F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9F425-3F27-B340-866C-9038913F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0A2F-C83D-6244-B87C-8498C9E1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D6DB-B84E-2040-B47D-5D897E32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4C492-1C32-F14E-A376-39C24393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0C2E9-E839-234E-A8E1-935C13039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5402C-E01C-1F4E-ADC0-E186CD6DF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BE742-3D36-B847-9354-6B73AD2B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D3711-E560-FD44-AA1B-D192346F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2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55AF-3F99-7441-BA61-63D4A2BCC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DD7476-8D56-FC4B-B671-A4466E5EE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7BCFA-ED01-A24D-B8F1-D498A4755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CFB01-58BD-5745-ADE3-9CC48A59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F162C-AF9C-0840-A8EF-20F7F5F05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38806-4AB1-4643-B938-9AA9C245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DB56A6-3313-D549-AE9E-552DE8F1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A280-EC52-544B-80C9-5217C163D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8B885-229E-2B4B-A7ED-506432921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86238-FD04-2347-B9A9-8EBBA62F1DE1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8DA0-8D8B-CD41-8B50-1A0F1866F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4273B-AE9B-C34D-B47F-67673FA2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A68E6-2579-6544-9055-369D632E8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7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2Gi08qo" TargetMode="External"/><Relationship Id="rId3" Type="http://schemas.openxmlformats.org/officeDocument/2006/relationships/image" Target="../media/image36.emf"/><Relationship Id="rId7" Type="http://schemas.openxmlformats.org/officeDocument/2006/relationships/hyperlink" Target="https://www.rpa100.com/why/benefits/" TargetMode="External"/><Relationship Id="rId12" Type="http://schemas.openxmlformats.org/officeDocument/2006/relationships/image" Target="../media/image4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image" Target="../media/image42.emf"/><Relationship Id="rId5" Type="http://schemas.openxmlformats.org/officeDocument/2006/relationships/image" Target="../media/image38.emf"/><Relationship Id="rId10" Type="http://schemas.openxmlformats.org/officeDocument/2006/relationships/image" Target="../media/image41.emf"/><Relationship Id="rId4" Type="http://schemas.openxmlformats.org/officeDocument/2006/relationships/image" Target="../media/image37.emf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5.jpg"/><Relationship Id="rId7" Type="http://schemas.openxmlformats.org/officeDocument/2006/relationships/image" Target="../media/image5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6.png"/><Relationship Id="rId4" Type="http://schemas.openxmlformats.org/officeDocument/2006/relationships/image" Target="../media/image47.jpg"/><Relationship Id="rId9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276B3-597F-B84F-BDDB-FDE0BDF81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32" y="289428"/>
            <a:ext cx="3398044" cy="8495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C1B786-4858-2349-90F8-B21768DF5C31}"/>
              </a:ext>
            </a:extLst>
          </p:cNvPr>
          <p:cNvSpPr/>
          <p:nvPr/>
        </p:nvSpPr>
        <p:spPr>
          <a:xfrm>
            <a:off x="2443164" y="1586984"/>
            <a:ext cx="69865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Reduce Absenteeism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7DB16-58C1-1340-8F16-22F67A08F535}"/>
              </a:ext>
            </a:extLst>
          </p:cNvPr>
          <p:cNvSpPr/>
          <p:nvPr/>
        </p:nvSpPr>
        <p:spPr>
          <a:xfrm>
            <a:off x="2888457" y="248130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“Students who wash their hands at least 4 times a day will take 24% fewer sick days from colds and flu.”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E65A5-C5B0-9346-B3EB-84749AC16FDD}"/>
              </a:ext>
            </a:extLst>
          </p:cNvPr>
          <p:cNvSpPr/>
          <p:nvPr/>
        </p:nvSpPr>
        <p:spPr>
          <a:xfrm>
            <a:off x="4294436" y="3358634"/>
            <a:ext cx="3284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Centers for Disease Control and Prevention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66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F6E12C-D4F4-D44C-B47E-73E3361B44C4}"/>
              </a:ext>
            </a:extLst>
          </p:cNvPr>
          <p:cNvSpPr/>
          <p:nvPr/>
        </p:nvSpPr>
        <p:spPr>
          <a:xfrm>
            <a:off x="4885039" y="519671"/>
            <a:ext cx="7306962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2D555-79F5-D343-B483-23DE6B7B9382}"/>
              </a:ext>
            </a:extLst>
          </p:cNvPr>
          <p:cNvSpPr/>
          <p:nvPr/>
        </p:nvSpPr>
        <p:spPr>
          <a:xfrm>
            <a:off x="950522" y="519671"/>
            <a:ext cx="4775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BULK SOAP CONTAMINATION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588FA-8286-4347-A4D0-67298F8B3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029" y="1249680"/>
            <a:ext cx="3808770" cy="5286193"/>
          </a:xfrm>
          <a:prstGeom prst="rect">
            <a:avLst/>
          </a:prstGeom>
          <a:effectLst>
            <a:outerShdw blurRad="63500" dist="50800" dir="3480000" sx="102000" sy="102000" algn="ctr" rotWithShape="0">
              <a:srgbClr val="000000">
                <a:alpha val="18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BB4303-63D3-1242-8025-1BB1FB162457}"/>
              </a:ext>
            </a:extLst>
          </p:cNvPr>
          <p:cNvSpPr/>
          <p:nvPr/>
        </p:nvSpPr>
        <p:spPr>
          <a:xfrm>
            <a:off x="4999151" y="550449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Hot Topics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E2F4E74-E1E8-C944-9934-9A97FBEFEF07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1273449"/>
            <a:ext cx="2265804" cy="360705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conducted by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FC8D73-A68B-1642-A555-2651B2EAC992}"/>
              </a:ext>
            </a:extLst>
          </p:cNvPr>
          <p:cNvSpPr/>
          <p:nvPr/>
        </p:nvSpPr>
        <p:spPr>
          <a:xfrm>
            <a:off x="1026036" y="1603101"/>
            <a:ext cx="5119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Dr. Charles Gerba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Professor of Environmental Microbiology at the University of Arizona</a:t>
            </a:r>
          </a:p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286119E-FE46-9748-9E3D-7C49E4913B16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2403045"/>
            <a:ext cx="2265804" cy="360705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Findings from study: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65F8336-A6E1-6140-86DB-D1919E2A6C21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2766507"/>
            <a:ext cx="2265804" cy="360705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Out of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9463EAC-17DC-524D-9455-22F296777201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3055863"/>
            <a:ext cx="863786" cy="422697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541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0A6BCE6-3ED0-B646-AE12-7D1F3A9D8983}"/>
              </a:ext>
            </a:extLst>
          </p:cNvPr>
          <p:cNvSpPr txBox="1">
            <a:spLocks noChangeArrowheads="1"/>
          </p:cNvSpPr>
          <p:nvPr/>
        </p:nvSpPr>
        <p:spPr>
          <a:xfrm>
            <a:off x="1727045" y="3015223"/>
            <a:ext cx="2265804" cy="493817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Soap samples from around the U.S.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D7298A1-C39E-4746-8236-FE5F0B2B09A9}"/>
              </a:ext>
            </a:extLst>
          </p:cNvPr>
          <p:cNvSpPr/>
          <p:nvPr/>
        </p:nvSpPr>
        <p:spPr>
          <a:xfrm>
            <a:off x="1026099" y="3866647"/>
            <a:ext cx="1127821" cy="866182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8F999C-BC8B-A347-8D76-B69322D000A5}"/>
              </a:ext>
            </a:extLst>
          </p:cNvPr>
          <p:cNvSpPr txBox="1"/>
          <p:nvPr/>
        </p:nvSpPr>
        <p:spPr>
          <a:xfrm>
            <a:off x="599409" y="394579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25%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2E6376-7B75-C345-9CBB-EE39D371FD5E}"/>
              </a:ext>
            </a:extLst>
          </p:cNvPr>
          <p:cNvSpPr/>
          <p:nvPr/>
        </p:nvSpPr>
        <p:spPr>
          <a:xfrm>
            <a:off x="928689" y="4905081"/>
            <a:ext cx="1910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Had unsafe levels of bacteria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8874DA0-6229-4E48-A30B-D6B694A21EEF}"/>
              </a:ext>
            </a:extLst>
          </p:cNvPr>
          <p:cNvSpPr/>
          <p:nvPr/>
        </p:nvSpPr>
        <p:spPr>
          <a:xfrm>
            <a:off x="3610709" y="3866647"/>
            <a:ext cx="1127821" cy="866182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83656-6BEB-9343-AFEC-46CB8EFEFD79}"/>
              </a:ext>
            </a:extLst>
          </p:cNvPr>
          <p:cNvSpPr txBox="1"/>
          <p:nvPr/>
        </p:nvSpPr>
        <p:spPr>
          <a:xfrm>
            <a:off x="3184019" y="394579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16%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2CEAF1-AA00-934F-99DA-FFC94A2A26D9}"/>
              </a:ext>
            </a:extLst>
          </p:cNvPr>
          <p:cNvSpPr/>
          <p:nvPr/>
        </p:nvSpPr>
        <p:spPr>
          <a:xfrm>
            <a:off x="3513299" y="4905081"/>
            <a:ext cx="2521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Contained coliform bacteria, which are fecal based and can cause illness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767834-AAC2-4743-8682-3FE8F026B382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10" grpId="0" build="p" autoUpdateAnimBg="0"/>
      <p:bldP spid="11" grpId="0" build="p" autoUpdateAnimBg="0"/>
      <p:bldP spid="12" grpId="0" build="p" autoUpdateAnimBg="0"/>
      <p:bldP spid="1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D7B5AA-7859-BC4D-91A6-703C222BABFB}"/>
              </a:ext>
            </a:extLst>
          </p:cNvPr>
          <p:cNvSpPr/>
          <p:nvPr/>
        </p:nvSpPr>
        <p:spPr>
          <a:xfrm>
            <a:off x="975236" y="519671"/>
            <a:ext cx="160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cap="all" dirty="0" err="1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Cdc</a:t>
            </a:r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bulk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5FF5D-0AF6-304A-9D67-7DC8588BD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8" y="1137920"/>
            <a:ext cx="8469312" cy="532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65F9D5-7C12-5541-B511-51CEA4CE1E14}"/>
              </a:ext>
            </a:extLst>
          </p:cNvPr>
          <p:cNvSpPr/>
          <p:nvPr/>
        </p:nvSpPr>
        <p:spPr>
          <a:xfrm>
            <a:off x="2576958" y="519671"/>
            <a:ext cx="9615044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EA7919-EA0C-1C47-AB85-121433DE6B5F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5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C400E-40F8-C44E-9BCD-9F3B1D3BC143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74B96-32F9-2945-ACC9-6659B5E94C51}"/>
              </a:ext>
            </a:extLst>
          </p:cNvPr>
          <p:cNvSpPr/>
          <p:nvPr/>
        </p:nvSpPr>
        <p:spPr>
          <a:xfrm>
            <a:off x="341313" y="6351865"/>
            <a:ext cx="445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SYMMETRY HAND HYGIENE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80E9A-22F9-3740-A687-ABA817994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9" y="385273"/>
            <a:ext cx="2557463" cy="6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00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C02F2-6D9F-0846-AEC6-ED0A44D98C18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47BE41-EFF8-8B41-968C-7B93AA0CEEBC}"/>
              </a:ext>
            </a:extLst>
          </p:cNvPr>
          <p:cNvSpPr/>
          <p:nvPr/>
        </p:nvSpPr>
        <p:spPr>
          <a:xfrm>
            <a:off x="341313" y="6351865"/>
            <a:ext cx="445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SYMMETRY HAND HYGIENE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80CF5-7DDB-D84B-921B-CC71C037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8" y="1965325"/>
            <a:ext cx="2159000" cy="199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22FC2-E903-F643-AC24-98A9A8A98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9" y="385273"/>
            <a:ext cx="2557463" cy="639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106DF-3DD6-8546-AE06-FC72FF14D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63" y="2301082"/>
            <a:ext cx="1834444" cy="1857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FEC59B-A995-864D-839B-6EC13DA16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796" y="2498157"/>
            <a:ext cx="1909727" cy="155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0360C-9B03-8042-AFDA-CA24D3BC3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5049" y="1986982"/>
            <a:ext cx="952500" cy="213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6F74C0-49B0-6E4C-95B4-625185E6F35C}"/>
              </a:ext>
            </a:extLst>
          </p:cNvPr>
          <p:cNvSpPr/>
          <p:nvPr/>
        </p:nvSpPr>
        <p:spPr>
          <a:xfrm>
            <a:off x="552448" y="4382868"/>
            <a:ext cx="2619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 high quality 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and low cost products</a:t>
            </a:r>
            <a:endParaRPr lang="en-US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A6AC1-A4E0-0046-9D54-B72E01259127}"/>
              </a:ext>
            </a:extLst>
          </p:cNvPr>
          <p:cNvSpPr/>
          <p:nvPr/>
        </p:nvSpPr>
        <p:spPr>
          <a:xfrm>
            <a:off x="3482970" y="4404744"/>
            <a:ext cx="2619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Efficacy of the products</a:t>
            </a:r>
            <a:endParaRPr lang="en-US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D0DAC-EABA-FD4D-BE87-63F8BA70D72D}"/>
              </a:ext>
            </a:extLst>
          </p:cNvPr>
          <p:cNvSpPr/>
          <p:nvPr/>
        </p:nvSpPr>
        <p:spPr>
          <a:xfrm>
            <a:off x="6711597" y="4404744"/>
            <a:ext cx="2619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Implement tools to </a:t>
            </a:r>
          </a:p>
          <a:p>
            <a:r>
              <a:rPr lang="en-US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Increase education and awareness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5422D0-CA7A-0842-BBD7-C3962A4BF5D9}"/>
              </a:ext>
            </a:extLst>
          </p:cNvPr>
          <p:cNvSpPr/>
          <p:nvPr/>
        </p:nvSpPr>
        <p:spPr>
          <a:xfrm>
            <a:off x="9642119" y="4382868"/>
            <a:ext cx="2619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Implement behavior modification tools to increase hand hygiene practice</a:t>
            </a:r>
            <a:endParaRPr lang="en-US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7CCD12-34F5-9D43-BA70-4FCE65A4A7F0}"/>
              </a:ext>
            </a:extLst>
          </p:cNvPr>
          <p:cNvSpPr txBox="1"/>
          <p:nvPr/>
        </p:nvSpPr>
        <p:spPr>
          <a:xfrm>
            <a:off x="421823" y="3197522"/>
            <a:ext cx="231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1. User Driven Design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180° Accessible Lever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D2150-CDCD-5B4D-AE01-3F52219938D5}"/>
              </a:ext>
            </a:extLst>
          </p:cNvPr>
          <p:cNvSpPr txBox="1"/>
          <p:nvPr/>
        </p:nvSpPr>
        <p:spPr>
          <a:xfrm>
            <a:off x="3022273" y="3173306"/>
            <a:ext cx="30580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2. Large Sight Window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  </a:t>
            </a: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Visibility of product level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aids in ensuring product is always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2FE29-BC6B-AF4C-A646-20119D2B99B0}"/>
              </a:ext>
            </a:extLst>
          </p:cNvPr>
          <p:cNvSpPr txBox="1"/>
          <p:nvPr/>
        </p:nvSpPr>
        <p:spPr>
          <a:xfrm>
            <a:off x="8761460" y="3173306"/>
            <a:ext cx="280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4.  User Designated Lock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   </a:t>
            </a: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Hidden lock or Keyed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519084-0B77-A947-A0E5-5CBCF50C9141}"/>
              </a:ext>
            </a:extLst>
          </p:cNvPr>
          <p:cNvSpPr txBox="1"/>
          <p:nvPr/>
        </p:nvSpPr>
        <p:spPr>
          <a:xfrm>
            <a:off x="6080353" y="3197522"/>
            <a:ext cx="171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3.  Customization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    </a:t>
            </a: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Logo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Message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Color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FD211-9436-4B4D-A87E-E94F40A3CA0D}"/>
              </a:ext>
            </a:extLst>
          </p:cNvPr>
          <p:cNvSpPr txBox="1"/>
          <p:nvPr/>
        </p:nvSpPr>
        <p:spPr>
          <a:xfrm>
            <a:off x="9625570" y="5917050"/>
            <a:ext cx="209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8. Patented No-Drip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   Bellow System</a:t>
            </a:r>
            <a:endParaRPr lang="en-US" sz="1200" dirty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86C0F-EA29-2E49-82E5-C9C7E0490B0D}"/>
              </a:ext>
            </a:extLst>
          </p:cNvPr>
          <p:cNvSpPr txBox="1"/>
          <p:nvPr/>
        </p:nvSpPr>
        <p:spPr>
          <a:xfrm>
            <a:off x="6643686" y="5917050"/>
            <a:ext cx="3010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7. Flexible Packaging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  </a:t>
            </a: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environmentally friendly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than aerosol can &amp; ridged container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99% evacuation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55FED-A33D-6841-8A96-65F55178B045}"/>
              </a:ext>
            </a:extLst>
          </p:cNvPr>
          <p:cNvSpPr txBox="1"/>
          <p:nvPr/>
        </p:nvSpPr>
        <p:spPr>
          <a:xfrm>
            <a:off x="3721672" y="5889265"/>
            <a:ext cx="254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6. Repair-in-Place Technology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     </a:t>
            </a: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Easy to get back in operation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862F6-6041-1E45-94C1-24AD9FEFB5A7}"/>
              </a:ext>
            </a:extLst>
          </p:cNvPr>
          <p:cNvSpPr txBox="1"/>
          <p:nvPr/>
        </p:nvSpPr>
        <p:spPr>
          <a:xfrm>
            <a:off x="446753" y="5929750"/>
            <a:ext cx="2256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5. Optimal Durability</a:t>
            </a:r>
            <a:br>
              <a:rPr lang="en-US" sz="1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Interlocking Ribs</a:t>
            </a:r>
            <a:b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Anti-Vandalism Posts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E0B294-D6CB-6048-9E75-FF80595D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8792" r="17067"/>
          <a:stretch/>
        </p:blipFill>
        <p:spPr>
          <a:xfrm>
            <a:off x="1662416" y="4390765"/>
            <a:ext cx="1225664" cy="1431655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05B9F1-6430-CC47-8F2D-7DFF16C81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69"/>
          <a:stretch/>
        </p:blipFill>
        <p:spPr>
          <a:xfrm>
            <a:off x="446753" y="4391617"/>
            <a:ext cx="1155229" cy="1438092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51858E-051D-7D46-807A-78893D16F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r="20702"/>
          <a:stretch/>
        </p:blipFill>
        <p:spPr>
          <a:xfrm>
            <a:off x="8461027" y="1448305"/>
            <a:ext cx="929712" cy="1635604"/>
          </a:xfrm>
          <a:prstGeom prst="rect">
            <a:avLst/>
          </a:prstGeom>
          <a:ln w="28575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7051E7-D636-C844-B97F-4DF675C14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1" y="1334131"/>
            <a:ext cx="1173727" cy="1760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BF718C-3690-DE44-9CF4-1457F570D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957" y="1225971"/>
            <a:ext cx="1493465" cy="1991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A8C7ED-A987-1E40-8DEF-3CA6B7668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353" y="1225971"/>
            <a:ext cx="1517172" cy="1991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4CFA38-E8BE-2C4E-8DE7-A5D26450F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7207" y="1448305"/>
            <a:ext cx="1950246" cy="1623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D60F2F-837F-C047-AE9F-17C6CD3C6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902" y="4324864"/>
            <a:ext cx="1897793" cy="15182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5255DE-8920-8B49-ABD5-5798F3F485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1134" y="4324863"/>
            <a:ext cx="1579893" cy="16021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FC544A-20CD-5C49-8AE2-64315D7BB1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3070" y="4324863"/>
            <a:ext cx="1534835" cy="161325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FECB46-2221-A647-849A-E4293C488DB0}"/>
              </a:ext>
            </a:extLst>
          </p:cNvPr>
          <p:cNvCxnSpPr/>
          <p:nvPr/>
        </p:nvCxnSpPr>
        <p:spPr>
          <a:xfrm flipH="1">
            <a:off x="11070978" y="2183290"/>
            <a:ext cx="688816" cy="0"/>
          </a:xfrm>
          <a:prstGeom prst="straightConnector1">
            <a:avLst/>
          </a:prstGeom>
          <a:ln w="25400">
            <a:solidFill>
              <a:srgbClr val="A1C6E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8518E39D-8B54-6844-8B96-962BB816FD47}"/>
              </a:ext>
            </a:extLst>
          </p:cNvPr>
          <p:cNvSpPr/>
          <p:nvPr/>
        </p:nvSpPr>
        <p:spPr>
          <a:xfrm>
            <a:off x="928689" y="528515"/>
            <a:ext cx="3238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DISPENSER FEATURES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ACA3E2-9423-0448-8FF5-71DF21C37549}"/>
              </a:ext>
            </a:extLst>
          </p:cNvPr>
          <p:cNvSpPr txBox="1"/>
          <p:nvPr/>
        </p:nvSpPr>
        <p:spPr>
          <a:xfrm>
            <a:off x="11371161" y="1944615"/>
            <a:ext cx="388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key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A6BFE8-FDAA-B944-BA0E-7FB18319BDF8}"/>
              </a:ext>
            </a:extLst>
          </p:cNvPr>
          <p:cNvSpPr/>
          <p:nvPr/>
        </p:nvSpPr>
        <p:spPr>
          <a:xfrm>
            <a:off x="3300957" y="519671"/>
            <a:ext cx="8891044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E31AFD-F228-D84B-B9AA-D370BD9217D7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6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2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A933A896-4DB3-FF47-843A-A923F1997857}"/>
              </a:ext>
            </a:extLst>
          </p:cNvPr>
          <p:cNvSpPr/>
          <p:nvPr/>
        </p:nvSpPr>
        <p:spPr>
          <a:xfrm>
            <a:off x="2693773" y="519671"/>
            <a:ext cx="9498228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631E71-B72E-C340-BD0A-5F73C262EC5B}"/>
              </a:ext>
            </a:extLst>
          </p:cNvPr>
          <p:cNvSpPr/>
          <p:nvPr/>
        </p:nvSpPr>
        <p:spPr>
          <a:xfrm>
            <a:off x="928689" y="528515"/>
            <a:ext cx="2185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+mj-lt"/>
              </a:rPr>
              <a:t>SUSTAINABILITY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A26726-0472-5D48-B4DE-F8823511450F}"/>
              </a:ext>
            </a:extLst>
          </p:cNvPr>
          <p:cNvSpPr/>
          <p:nvPr/>
        </p:nvSpPr>
        <p:spPr>
          <a:xfrm>
            <a:off x="2778218" y="541887"/>
            <a:ext cx="109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Packaging</a:t>
            </a:r>
            <a:endParaRPr lang="en-US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DFC36A-EA62-8245-98F0-5F26E3835534}"/>
              </a:ext>
            </a:extLst>
          </p:cNvPr>
          <p:cNvSpPr txBox="1"/>
          <p:nvPr/>
        </p:nvSpPr>
        <p:spPr>
          <a:xfrm>
            <a:off x="731398" y="1166938"/>
            <a:ext cx="2382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Symmetry Outer Box Packaging 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3D379F2-9483-2747-8644-BA9ABDFA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79" y="1595497"/>
            <a:ext cx="2340608" cy="142014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F37F443-A817-3D4B-AA33-3F739A9C4D9A}"/>
              </a:ext>
            </a:extLst>
          </p:cNvPr>
          <p:cNvSpPr/>
          <p:nvPr/>
        </p:nvSpPr>
        <p:spPr>
          <a:xfrm>
            <a:off x="357592" y="2992662"/>
            <a:ext cx="288908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130 tons (261,233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lbs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of recycled content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41% recycled material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19658B0-2153-CA48-AFBF-D1116244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8" y="3621870"/>
            <a:ext cx="434680" cy="43468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9664552-BFC5-F54C-B3D3-A819F0C3A4B1}"/>
              </a:ext>
            </a:extLst>
          </p:cNvPr>
          <p:cNvSpPr/>
          <p:nvPr/>
        </p:nvSpPr>
        <p:spPr>
          <a:xfrm>
            <a:off x="1230383" y="3700278"/>
            <a:ext cx="1883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accent6"/>
                </a:solidFill>
              </a:rPr>
              <a:t>2,220 trees saved</a:t>
            </a:r>
            <a:endParaRPr lang="en-US" sz="12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F587ADC-D0D8-7B47-9E7E-C2F5ABCA1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44" y="4347013"/>
            <a:ext cx="796868" cy="268509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CFDE770B-A0E6-3F45-8F38-17CC2FFD6660}"/>
              </a:ext>
            </a:extLst>
          </p:cNvPr>
          <p:cNvSpPr/>
          <p:nvPr/>
        </p:nvSpPr>
        <p:spPr>
          <a:xfrm>
            <a:off x="1230383" y="4246179"/>
            <a:ext cx="1703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accent6"/>
                </a:solidFill>
              </a:rPr>
              <a:t>1,175 cubic yards of landfill space</a:t>
            </a:r>
            <a:endParaRPr lang="en-US" sz="120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0EB42A8-2629-154E-AFD7-C97366767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50" y="4905985"/>
            <a:ext cx="396739" cy="47939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F602A28-7622-814C-83F5-25AB9A89FDDC}"/>
              </a:ext>
            </a:extLst>
          </p:cNvPr>
          <p:cNvSpPr/>
          <p:nvPr/>
        </p:nvSpPr>
        <p:spPr>
          <a:xfrm>
            <a:off x="1199053" y="4998307"/>
            <a:ext cx="1735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accent6"/>
                </a:solidFill>
              </a:rPr>
              <a:t>50,934 gallons of oil</a:t>
            </a:r>
            <a:endParaRPr lang="en-US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D2F427C-CFF7-644A-BE69-7B41FAA3720E}"/>
              </a:ext>
            </a:extLst>
          </p:cNvPr>
          <p:cNvSpPr/>
          <p:nvPr/>
        </p:nvSpPr>
        <p:spPr>
          <a:xfrm>
            <a:off x="1208695" y="5736106"/>
            <a:ext cx="2667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accent6"/>
                </a:solidFill>
              </a:rPr>
              <a:t>7,836 pounds of air pollutants</a:t>
            </a:r>
            <a:endParaRPr lang="en-US" sz="120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997CC94-DF21-DF40-AD47-2A0FB6434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47" y="5633779"/>
            <a:ext cx="638521" cy="502666"/>
          </a:xfrm>
          <a:prstGeom prst="rect">
            <a:avLst/>
          </a:prstGeom>
        </p:spPr>
      </p:pic>
      <p:sp>
        <p:nvSpPr>
          <p:cNvPr id="66" name="Rectangle 65">
            <a:hlinkClick r:id="rId7"/>
            <a:extLst>
              <a:ext uri="{FF2B5EF4-FFF2-40B4-BE49-F238E27FC236}">
                <a16:creationId xmlns:a16="http://schemas.microsoft.com/office/drawing/2014/main" id="{34CB342A-1D66-5742-9E8D-9D9F21800CCF}"/>
              </a:ext>
            </a:extLst>
          </p:cNvPr>
          <p:cNvSpPr/>
          <p:nvPr/>
        </p:nvSpPr>
        <p:spPr>
          <a:xfrm>
            <a:off x="248251" y="6286356"/>
            <a:ext cx="4191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7"/>
              </a:rPr>
              <a:t>https://www.rpa100.com/why/benefits/</a:t>
            </a:r>
            <a:endParaRPr lang="en-US" sz="1000" u="sng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C03F00-C91F-2D4D-9058-B594828F0654}"/>
              </a:ext>
            </a:extLst>
          </p:cNvPr>
          <p:cNvSpPr/>
          <p:nvPr/>
        </p:nvSpPr>
        <p:spPr>
          <a:xfrm>
            <a:off x="233697" y="6500935"/>
            <a:ext cx="3912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8"/>
              </a:rPr>
              <a:t>https://bit.ly/2Gi08qo</a:t>
            </a:r>
            <a:endParaRPr lang="en-US" sz="1000" dirty="0"/>
          </a:p>
          <a:p>
            <a:endParaRPr lang="en-US" sz="18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DABD6622-CDFD-1040-A804-E9E0C0A86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6522" y="1616904"/>
            <a:ext cx="1479006" cy="145874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A0F1AD2-457B-1B40-B594-D817242B4975}"/>
              </a:ext>
            </a:extLst>
          </p:cNvPr>
          <p:cNvSpPr txBox="1"/>
          <p:nvPr/>
        </p:nvSpPr>
        <p:spPr>
          <a:xfrm>
            <a:off x="3876660" y="1172561"/>
            <a:ext cx="2881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Symmetry Inner Carton Packaging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E2E81CE-033B-4F40-890C-9080333E4A1F}"/>
              </a:ext>
            </a:extLst>
          </p:cNvPr>
          <p:cNvSpPr/>
          <p:nvPr/>
        </p:nvSpPr>
        <p:spPr>
          <a:xfrm>
            <a:off x="3787657" y="3011305"/>
            <a:ext cx="318071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96.6 tons (193,224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lbs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of paper diverted from the landfill</a:t>
            </a:r>
          </a:p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35% minimum post-consumer material diverted from the waste stream at the end of its intended lifecycle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B988E5-90CC-3E47-AC18-812A4691230E}"/>
              </a:ext>
            </a:extLst>
          </p:cNvPr>
          <p:cNvSpPr/>
          <p:nvPr/>
        </p:nvSpPr>
        <p:spPr>
          <a:xfrm>
            <a:off x="7047198" y="1166938"/>
            <a:ext cx="4989253" cy="3245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C969C7-4827-DF4E-B104-E3ACE3C47DFD}"/>
              </a:ext>
            </a:extLst>
          </p:cNvPr>
          <p:cNvSpPr txBox="1"/>
          <p:nvPr/>
        </p:nvSpPr>
        <p:spPr>
          <a:xfrm>
            <a:off x="6512329" y="1237172"/>
            <a:ext cx="6132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One ton of paper from recycled pulp saves: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4CD036-3095-3C4B-81A3-8885590F74FC}"/>
              </a:ext>
            </a:extLst>
          </p:cNvPr>
          <p:cNvSpPr txBox="1"/>
          <p:nvPr/>
        </p:nvSpPr>
        <p:spPr>
          <a:xfrm>
            <a:off x="7352590" y="1747032"/>
            <a:ext cx="927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BE92701-BD24-9D4B-95AC-8E93149DE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861" y="1679002"/>
            <a:ext cx="573134" cy="57313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5042BE3-BD66-6A4B-8090-C7625EF701A8}"/>
              </a:ext>
            </a:extLst>
          </p:cNvPr>
          <p:cNvSpPr txBox="1"/>
          <p:nvPr/>
        </p:nvSpPr>
        <p:spPr>
          <a:xfrm>
            <a:off x="7423315" y="2437902"/>
            <a:ext cx="45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B63E112-21A2-3D46-82ED-5E2B77E4F655}"/>
              </a:ext>
            </a:extLst>
          </p:cNvPr>
          <p:cNvSpPr txBox="1"/>
          <p:nvPr/>
        </p:nvSpPr>
        <p:spPr>
          <a:xfrm>
            <a:off x="7735642" y="2779299"/>
            <a:ext cx="944295" cy="28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cubic yards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C2A8373-4D43-2346-88AD-E7AA87514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834" y="2490992"/>
            <a:ext cx="873263" cy="294251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1FE5FB3-72AB-D141-8895-14918AC08E84}"/>
              </a:ext>
            </a:extLst>
          </p:cNvPr>
          <p:cNvSpPr txBox="1"/>
          <p:nvPr/>
        </p:nvSpPr>
        <p:spPr>
          <a:xfrm>
            <a:off x="7366646" y="3229049"/>
            <a:ext cx="106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7,000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577FE01-2710-9043-9B1D-C19456529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7198" y="3080046"/>
            <a:ext cx="645798" cy="645798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C543F7D-615F-B448-A237-FFA937BED5A7}"/>
              </a:ext>
            </a:extLst>
          </p:cNvPr>
          <p:cNvSpPr txBox="1"/>
          <p:nvPr/>
        </p:nvSpPr>
        <p:spPr>
          <a:xfrm>
            <a:off x="9391224" y="1759058"/>
            <a:ext cx="104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4,200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3433FA7-6C52-1243-8218-E5D1CB58E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7912" y="1817831"/>
            <a:ext cx="835653" cy="729539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01C0FFB-F03D-3C4E-9661-CC2D1A95B109}"/>
              </a:ext>
            </a:extLst>
          </p:cNvPr>
          <p:cNvSpPr txBox="1"/>
          <p:nvPr/>
        </p:nvSpPr>
        <p:spPr>
          <a:xfrm>
            <a:off x="9374311" y="2241206"/>
            <a:ext cx="159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(enough to heat a home for 6 months)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62A172-AB62-E74B-A845-7F1B7F69A81C}"/>
              </a:ext>
            </a:extLst>
          </p:cNvPr>
          <p:cNvSpPr txBox="1"/>
          <p:nvPr/>
        </p:nvSpPr>
        <p:spPr>
          <a:xfrm>
            <a:off x="9688562" y="2942854"/>
            <a:ext cx="74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390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C5300F3-5CF3-5644-BFEE-30EDB59F1FA5}"/>
              </a:ext>
            </a:extLst>
          </p:cNvPr>
          <p:cNvSpPr txBox="1"/>
          <p:nvPr/>
        </p:nvSpPr>
        <p:spPr>
          <a:xfrm>
            <a:off x="9688561" y="3345784"/>
            <a:ext cx="881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gallons of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59139D07-A3FB-3D44-BB12-2EBE72A0B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265" y="2959862"/>
            <a:ext cx="521198" cy="62978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934283BF-F23D-7B47-8039-7A242253E52B}"/>
              </a:ext>
            </a:extLst>
          </p:cNvPr>
          <p:cNvSpPr/>
          <p:nvPr/>
        </p:nvSpPr>
        <p:spPr>
          <a:xfrm>
            <a:off x="7047198" y="3930877"/>
            <a:ext cx="4989253" cy="48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673F7A-88A4-2D47-9784-3F0CA597E6C3}"/>
              </a:ext>
            </a:extLst>
          </p:cNvPr>
          <p:cNvSpPr txBox="1"/>
          <p:nvPr/>
        </p:nvSpPr>
        <p:spPr>
          <a:xfrm>
            <a:off x="6968375" y="4034147"/>
            <a:ext cx="522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Recycling 1 ton of cardboard saves over nine cubic yards of landfill space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AFE78E3-61E8-3F40-9F4E-AE181AF95BC2}"/>
              </a:ext>
            </a:extLst>
          </p:cNvPr>
          <p:cNvSpPr/>
          <p:nvPr/>
        </p:nvSpPr>
        <p:spPr>
          <a:xfrm>
            <a:off x="3787657" y="4539982"/>
            <a:ext cx="8248794" cy="3609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9D7D36D-4826-4B45-B44A-F2B522D88EC5}"/>
              </a:ext>
            </a:extLst>
          </p:cNvPr>
          <p:cNvSpPr/>
          <p:nvPr/>
        </p:nvSpPr>
        <p:spPr>
          <a:xfrm>
            <a:off x="4863094" y="4574784"/>
            <a:ext cx="65766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i="1" dirty="0">
                <a:solidFill>
                  <a:schemeClr val="bg1"/>
                </a:solidFill>
              </a:rPr>
              <a:t>Over the past year, based on this recycling information, Symmetry</a:t>
            </a:r>
            <a:r>
              <a:rPr lang="en-US" sz="1400" i="1" dirty="0">
                <a:solidFill>
                  <a:schemeClr val="accent6"/>
                </a:solidFill>
              </a:rPr>
              <a:t>:</a:t>
            </a:r>
            <a:endParaRPr lang="en-US" sz="1400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C14F3FA-1C0D-8844-8F94-9576852CE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2781" y="5156647"/>
            <a:ext cx="823707" cy="54094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002EC6B-3F43-4844-A5E1-1AC32AA95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4076" y="5071550"/>
            <a:ext cx="697264" cy="60872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879B3E0-4615-5E4B-865D-DFC826C88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528" y="5086829"/>
            <a:ext cx="775829" cy="6107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690E978-6524-CD4A-873F-9C0F8DCDD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4916" y="5122300"/>
            <a:ext cx="590061" cy="59006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399A805-4E0D-5F44-908B-E4F0B9C977F7}"/>
              </a:ext>
            </a:extLst>
          </p:cNvPr>
          <p:cNvSpPr txBox="1"/>
          <p:nvPr/>
        </p:nvSpPr>
        <p:spPr>
          <a:xfrm>
            <a:off x="3610223" y="5815714"/>
            <a:ext cx="19901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</a:rPr>
              <a:t>Saved enough energy to heat 276 average sized US homes for a year</a:t>
            </a:r>
            <a:endParaRPr lang="en-US" sz="1000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BC8150-6A68-4342-A631-03759E5231A7}"/>
              </a:ext>
            </a:extLst>
          </p:cNvPr>
          <p:cNvSpPr txBox="1"/>
          <p:nvPr/>
        </p:nvSpPr>
        <p:spPr>
          <a:xfrm>
            <a:off x="5614060" y="5815714"/>
            <a:ext cx="2185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</a:rPr>
              <a:t>Reduced air pollution equivalent to removing 1,656 18-wheelers from the road</a:t>
            </a:r>
            <a:endParaRPr lang="en-US" sz="1000" dirty="0">
              <a:solidFill>
                <a:schemeClr val="accent6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0DC9702-C954-8449-941E-2C4BA3C60647}"/>
              </a:ext>
            </a:extLst>
          </p:cNvPr>
          <p:cNvSpPr txBox="1"/>
          <p:nvPr/>
        </p:nvSpPr>
        <p:spPr>
          <a:xfrm>
            <a:off x="7882586" y="5795592"/>
            <a:ext cx="21840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</a:rPr>
              <a:t>Reduced emissions of greenhouse gases equivalent to removing 14,904 automobiles from the road</a:t>
            </a:r>
            <a:endParaRPr lang="en-US" sz="1000" dirty="0">
              <a:solidFill>
                <a:schemeClr val="accent6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865CC7-80BE-5545-A8B8-FE1FA0C36405}"/>
              </a:ext>
            </a:extLst>
          </p:cNvPr>
          <p:cNvSpPr txBox="1"/>
          <p:nvPr/>
        </p:nvSpPr>
        <p:spPr>
          <a:xfrm>
            <a:off x="10044662" y="5795592"/>
            <a:ext cx="2056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</a:rPr>
              <a:t>Prevented the production of 1,932 Olympic-sized swimming pools worth of waste water</a:t>
            </a:r>
            <a:endParaRPr lang="en-US" sz="1000" dirty="0">
              <a:solidFill>
                <a:schemeClr val="accent6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A0383A3-FE04-754C-95C1-E0266476F73D}"/>
              </a:ext>
            </a:extLst>
          </p:cNvPr>
          <p:cNvSpPr/>
          <p:nvPr/>
        </p:nvSpPr>
        <p:spPr>
          <a:xfrm>
            <a:off x="3113903" y="6395846"/>
            <a:ext cx="9078097" cy="491088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6319906-B3A8-B748-B53E-C5ACCC1983C9}"/>
              </a:ext>
            </a:extLst>
          </p:cNvPr>
          <p:cNvSpPr/>
          <p:nvPr/>
        </p:nvSpPr>
        <p:spPr>
          <a:xfrm>
            <a:off x="3246673" y="6500935"/>
            <a:ext cx="2705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Symmetry products are triclosan-free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3B06317-750F-FF41-9C0D-8DA42F878CB4}"/>
              </a:ext>
            </a:extLst>
          </p:cNvPr>
          <p:cNvCxnSpPr/>
          <p:nvPr/>
        </p:nvCxnSpPr>
        <p:spPr>
          <a:xfrm>
            <a:off x="6059701" y="6500935"/>
            <a:ext cx="0" cy="276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57E073E-0116-0B45-86CB-368468B891BD}"/>
              </a:ext>
            </a:extLst>
          </p:cNvPr>
          <p:cNvSpPr txBox="1"/>
          <p:nvPr/>
        </p:nvSpPr>
        <p:spPr>
          <a:xfrm>
            <a:off x="6186616" y="6458435"/>
            <a:ext cx="562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US Food and Drug Administration (FDA) has finalized a rule that bans the making of over-the-counter (OTC) healthcare antiseptic products containing triclosan.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B4D19A6-B03E-3746-8052-7044A9BC56FD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DAF9C8-F87E-884E-8916-F739133588E5}"/>
              </a:ext>
            </a:extLst>
          </p:cNvPr>
          <p:cNvSpPr/>
          <p:nvPr/>
        </p:nvSpPr>
        <p:spPr>
          <a:xfrm>
            <a:off x="928689" y="490854"/>
            <a:ext cx="3593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Symmetry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FF219-FEE1-0C4F-9DEE-B8C50E11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5" y="3444357"/>
            <a:ext cx="6989806" cy="3261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AACCC-931B-CC48-8385-AC596590E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44" y="4736758"/>
            <a:ext cx="824635" cy="769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37E897-B9AA-2441-8F38-187827C38ED7}"/>
              </a:ext>
            </a:extLst>
          </p:cNvPr>
          <p:cNvSpPr txBox="1"/>
          <p:nvPr/>
        </p:nvSpPr>
        <p:spPr>
          <a:xfrm>
            <a:off x="7503003" y="5654545"/>
            <a:ext cx="442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product meets Green Seal</a:t>
            </a:r>
            <a:r>
              <a:rPr lang="en-US" sz="10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® </a:t>
            </a:r>
            <a:r>
              <a:rPr 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Standard GS-41A based on effective performance and protective limits on VOCs and human &amp; environmental toxicity. </a:t>
            </a:r>
            <a:r>
              <a:rPr lang="en-US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GreenSeal.org</a:t>
            </a:r>
            <a:r>
              <a:rPr 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5C198-00B8-DD44-9C74-0E1AF217682F}"/>
              </a:ext>
            </a:extLst>
          </p:cNvPr>
          <p:cNvSpPr txBox="1"/>
          <p:nvPr/>
        </p:nvSpPr>
        <p:spPr>
          <a:xfrm>
            <a:off x="10000479" y="4736758"/>
            <a:ext cx="33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E8AD61-81B8-004E-9ADA-129F4128CB26}"/>
              </a:ext>
            </a:extLst>
          </p:cNvPr>
          <p:cNvSpPr txBox="1"/>
          <p:nvPr/>
        </p:nvSpPr>
        <p:spPr>
          <a:xfrm>
            <a:off x="928689" y="1268888"/>
            <a:ext cx="422298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Hand Wash Products </a:t>
            </a:r>
            <a:r>
              <a:rPr lang="en-US" sz="14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† 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Certified Foaming Hand Wash*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Green Certified Foaming Hand Wash Unscented*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Antimicrobial Foaming Hand Wash</a:t>
            </a:r>
          </a:p>
          <a:p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with 0.3% PCMX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Hair, Hand and Body Foaming Wash*</a:t>
            </a:r>
          </a:p>
          <a:p>
            <a:endParaRPr lang="en-US" sz="1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Hand Care Products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Moisturizing Hand Lotion</a:t>
            </a:r>
          </a:p>
          <a:p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For Skin Conditioning</a:t>
            </a:r>
            <a:endParaRPr lang="en-US" sz="24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29862-CCE7-FC49-B273-BFE94132F24A}"/>
              </a:ext>
            </a:extLst>
          </p:cNvPr>
          <p:cNvSpPr txBox="1"/>
          <p:nvPr/>
        </p:nvSpPr>
        <p:spPr>
          <a:xfrm>
            <a:off x="5391510" y="1268888"/>
            <a:ext cx="422298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Hand Sanitizers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Non-Alcohol Foaming Hand Sanitizer</a:t>
            </a:r>
          </a:p>
          <a:p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With Aloe &amp; Vitamin E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Foaming Hand Sanitizer †</a:t>
            </a:r>
          </a:p>
          <a:p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With Aloe &amp; Vitamin E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Foaming Hand Sanitizer Fragrance Free</a:t>
            </a:r>
          </a:p>
          <a:p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With Aloe &amp; Vitamin E</a:t>
            </a: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† Also available in gel</a:t>
            </a:r>
          </a:p>
          <a:p>
            <a:endParaRPr lang="en-US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Please note: No Symmetry products contain Triclosan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01EFE-A90C-1041-AA96-F62741D623D3}"/>
              </a:ext>
            </a:extLst>
          </p:cNvPr>
          <p:cNvSpPr/>
          <p:nvPr/>
        </p:nvSpPr>
        <p:spPr>
          <a:xfrm>
            <a:off x="3468131" y="519671"/>
            <a:ext cx="8723870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D392B1-0042-0B49-8050-5784A7F6DCA6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4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057A8E-FB69-BE43-8F72-40639566517F}"/>
              </a:ext>
            </a:extLst>
          </p:cNvPr>
          <p:cNvSpPr/>
          <p:nvPr/>
        </p:nvSpPr>
        <p:spPr>
          <a:xfrm>
            <a:off x="387178" y="428019"/>
            <a:ext cx="25454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Formulations follow the FDA’s TFM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irritation &amp; sensitivity testing</a:t>
            </a:r>
          </a:p>
          <a:p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Benchmarked efficacy standards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3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5F0130B-4B22-D747-A1AE-82D4C7C0AE30}"/>
              </a:ext>
            </a:extLst>
          </p:cNvPr>
          <p:cNvSpPr txBox="1">
            <a:spLocks/>
          </p:cNvSpPr>
          <p:nvPr/>
        </p:nvSpPr>
        <p:spPr>
          <a:xfrm>
            <a:off x="4680570" y="1677107"/>
            <a:ext cx="1852070" cy="615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Healthcare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27731FB6-011E-9A40-8B10-2CC5F8D6616F}"/>
              </a:ext>
            </a:extLst>
          </p:cNvPr>
          <p:cNvSpPr txBox="1">
            <a:spLocks/>
          </p:cNvSpPr>
          <p:nvPr/>
        </p:nvSpPr>
        <p:spPr>
          <a:xfrm>
            <a:off x="4466656" y="2054394"/>
            <a:ext cx="3805807" cy="155313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Keep staff and patients healthy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Eliminate spread of infection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Funding affected by infections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Hand hygiene is the number one way to stop the spread of infections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74E3409-8B6F-FC40-8613-1DF25BBC3E41}"/>
              </a:ext>
            </a:extLst>
          </p:cNvPr>
          <p:cNvSpPr txBox="1">
            <a:spLocks/>
          </p:cNvSpPr>
          <p:nvPr/>
        </p:nvSpPr>
        <p:spPr>
          <a:xfrm>
            <a:off x="4330535" y="3864786"/>
            <a:ext cx="3584741" cy="19049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485" indent="-32448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/>
              </a:rPr>
              <a:t>Keep students and faculty healthy</a:t>
            </a:r>
            <a:endParaRPr lang="en-US" sz="1600" dirty="0">
              <a:latin typeface="Calibri Light"/>
              <a:cs typeface="Calibri"/>
            </a:endParaRPr>
          </a:p>
          <a:p>
            <a:pPr marL="324485" indent="-32448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Eliminate the spread of flu and illness</a:t>
            </a:r>
          </a:p>
          <a:p>
            <a:pPr marL="324485" indent="-32448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Funding affected by illnesses</a:t>
            </a:r>
          </a:p>
          <a:p>
            <a:pPr marL="324485" indent="-32448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Hand hygiene is the number one way to stop the spread of illness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4F8BB8-43CE-C74D-9299-49E5F9C6D4C5}"/>
              </a:ext>
            </a:extLst>
          </p:cNvPr>
          <p:cNvSpPr txBox="1">
            <a:spLocks/>
          </p:cNvSpPr>
          <p:nvPr/>
        </p:nvSpPr>
        <p:spPr>
          <a:xfrm>
            <a:off x="4680570" y="3502436"/>
            <a:ext cx="1807314" cy="393690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 marL="0" indent="0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indent="0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Schools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0D1DA-3F88-FF47-A848-5D32D00E100C}"/>
              </a:ext>
            </a:extLst>
          </p:cNvPr>
          <p:cNvSpPr txBox="1"/>
          <p:nvPr/>
        </p:nvSpPr>
        <p:spPr>
          <a:xfrm>
            <a:off x="999729" y="3569327"/>
            <a:ext cx="14717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6"/>
            <a:r>
              <a:rPr lang="en-US" sz="17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Mandatory Hand Hygiene Protocol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27B3C-A80E-9A4D-924D-DDDD5E6654A9}"/>
              </a:ext>
            </a:extLst>
          </p:cNvPr>
          <p:cNvSpPr txBox="1"/>
          <p:nvPr/>
        </p:nvSpPr>
        <p:spPr>
          <a:xfrm>
            <a:off x="9687583" y="3691024"/>
            <a:ext cx="1669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6"/>
            <a:r>
              <a:rPr lang="en-US" sz="24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813959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60B6D-39C1-614F-9EBA-189D13C034E2}"/>
              </a:ext>
            </a:extLst>
          </p:cNvPr>
          <p:cNvSpPr/>
          <p:nvPr/>
        </p:nvSpPr>
        <p:spPr>
          <a:xfrm>
            <a:off x="5412259" y="519671"/>
            <a:ext cx="6779741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55F41-95B9-C340-B63C-70CFFA63B0BC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F3F25-3AD7-1E48-B681-C22ED2AFDE3C}"/>
              </a:ext>
            </a:extLst>
          </p:cNvPr>
          <p:cNvSpPr/>
          <p:nvPr/>
        </p:nvSpPr>
        <p:spPr>
          <a:xfrm>
            <a:off x="966998" y="519671"/>
            <a:ext cx="5524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Education and awareness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85F59-0FBD-0245-B1B1-56FE59A7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69" y="1326293"/>
            <a:ext cx="3161718" cy="484796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DBC06E-F0A4-0E4B-84EB-09C5F62E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866" y="1277030"/>
            <a:ext cx="2781723" cy="214951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FA83C-0C3E-D14F-A9B9-313B92798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747" y="1277030"/>
            <a:ext cx="2745139" cy="212124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293E9-D78F-9748-AFF3-3B98D69A5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605" y="3635712"/>
            <a:ext cx="2745259" cy="274525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956906-E31D-714A-A83B-42A8017C4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92" y="3971717"/>
            <a:ext cx="2613928" cy="16913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EB3E5-EF9F-7042-890C-DB30F94D0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296" y="3985323"/>
            <a:ext cx="2592901" cy="16777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7931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DEB25-8371-AC44-8F09-36E2E86B52FC}"/>
              </a:ext>
            </a:extLst>
          </p:cNvPr>
          <p:cNvSpPr/>
          <p:nvPr/>
        </p:nvSpPr>
        <p:spPr>
          <a:xfrm>
            <a:off x="1165749" y="4900140"/>
            <a:ext cx="42465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Key Times to Perform Hand Hygiene</a:t>
            </a:r>
            <a:endParaRPr lang="en-US" sz="3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3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697032-99F8-FD4C-ADA0-43AC7EF774FF}"/>
              </a:ext>
            </a:extLst>
          </p:cNvPr>
          <p:cNvSpPr/>
          <p:nvPr/>
        </p:nvSpPr>
        <p:spPr>
          <a:xfrm>
            <a:off x="5412259" y="519671"/>
            <a:ext cx="6779741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ACF60-4FD8-3E41-9D10-B99B5CBDF84D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4B1769-059C-E44A-9F0A-F438D30282EE}"/>
              </a:ext>
            </a:extLst>
          </p:cNvPr>
          <p:cNvSpPr/>
          <p:nvPr/>
        </p:nvSpPr>
        <p:spPr>
          <a:xfrm>
            <a:off x="966998" y="519671"/>
            <a:ext cx="5524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Education and awareness materials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D873F-3A4F-1F44-9496-EC354E7A6FBB}"/>
              </a:ext>
            </a:extLst>
          </p:cNvPr>
          <p:cNvSpPr/>
          <p:nvPr/>
        </p:nvSpPr>
        <p:spPr>
          <a:xfrm>
            <a:off x="303966" y="1044831"/>
            <a:ext cx="1249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 – 3</a:t>
            </a:r>
            <a:r>
              <a:rPr lang="en-US" sz="16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</a:t>
            </a:r>
            <a:endParaRPr lang="en-US" sz="1600" b="1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AFD9D-F6EE-1446-8523-46F148EFB595}"/>
              </a:ext>
            </a:extLst>
          </p:cNvPr>
          <p:cNvSpPr/>
          <p:nvPr/>
        </p:nvSpPr>
        <p:spPr>
          <a:xfrm>
            <a:off x="4730914" y="1051695"/>
            <a:ext cx="1365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sz="16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8</a:t>
            </a:r>
            <a:r>
              <a:rPr lang="en-US" sz="16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</a:t>
            </a:r>
            <a:endParaRPr lang="en-US" sz="1600" b="1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B1EEF-E5BA-2B45-87EC-CCBDE2F85B54}"/>
              </a:ext>
            </a:extLst>
          </p:cNvPr>
          <p:cNvSpPr/>
          <p:nvPr/>
        </p:nvSpPr>
        <p:spPr>
          <a:xfrm>
            <a:off x="9719096" y="1044831"/>
            <a:ext cx="1469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en-US" sz="16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12</a:t>
            </a:r>
            <a:r>
              <a:rPr lang="en-US" sz="16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</a:t>
            </a:r>
            <a:endParaRPr lang="en-US" sz="1600" b="1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C6F5D-1F7A-E944-8750-6B454DEED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3" y="1457526"/>
            <a:ext cx="1658758" cy="25434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F7527-9200-9044-800B-45B95B22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914" y="1457526"/>
            <a:ext cx="1658758" cy="25434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998E6-AAFA-184A-93CA-4D5556A4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096" y="1457526"/>
            <a:ext cx="1658758" cy="25434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A33B8C-403A-284A-A2D8-1F13F2D1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13" y="4125094"/>
            <a:ext cx="3554870" cy="215831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30A44A-1C4B-E54D-B508-D888C37E0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248" y="2685535"/>
            <a:ext cx="2032923" cy="13154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749DE0-54A7-2144-A48A-101919AF1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416" y="2614553"/>
            <a:ext cx="2142621" cy="138640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8780BF-B7FC-FA46-80FD-3D0A5E134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914" y="4125094"/>
            <a:ext cx="2483884" cy="248388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6566E-D7AD-5D43-95E7-9CC024D6A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9096" y="4125094"/>
            <a:ext cx="1661282" cy="258884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7582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9030ED-A611-1C40-8E96-93A97E69C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5DA2B2-2F89-254B-8B3A-C3710A81385A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7D4E07-AAE0-5F4A-9E04-830813C22FDF}"/>
              </a:ext>
            </a:extLst>
          </p:cNvPr>
          <p:cNvSpPr/>
          <p:nvPr/>
        </p:nvSpPr>
        <p:spPr>
          <a:xfrm>
            <a:off x="341313" y="6351865"/>
            <a:ext cx="376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SYMMETRY CUSTOM PROGRAMS</a:t>
            </a:r>
          </a:p>
        </p:txBody>
      </p:sp>
    </p:spTree>
    <p:extLst>
      <p:ext uri="{BB962C8B-B14F-4D97-AF65-F5344CB8AC3E}">
        <p14:creationId xmlns:p14="http://schemas.microsoft.com/office/powerpoint/2010/main" val="100079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3E7F5D-DE60-044D-9AA3-3DCB91123350}"/>
              </a:ext>
            </a:extLst>
          </p:cNvPr>
          <p:cNvSpPr/>
          <p:nvPr/>
        </p:nvSpPr>
        <p:spPr>
          <a:xfrm>
            <a:off x="4979505" y="519671"/>
            <a:ext cx="7212496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10EAC6-ECA0-294B-9AA4-2E104E4F0CD2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D119D0-C205-2F43-9231-C9E1AC3C85B5}"/>
              </a:ext>
            </a:extLst>
          </p:cNvPr>
          <p:cNvSpPr/>
          <p:nvPr/>
        </p:nvSpPr>
        <p:spPr>
          <a:xfrm>
            <a:off x="966998" y="519671"/>
            <a:ext cx="5524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Symmetry hand hygiene mascot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84476-E2DC-C842-9BFB-AF28686FD5F1}"/>
              </a:ext>
            </a:extLst>
          </p:cNvPr>
          <p:cNvSpPr txBox="1"/>
          <p:nvPr/>
        </p:nvSpPr>
        <p:spPr>
          <a:xfrm>
            <a:off x="928689" y="1855296"/>
            <a:ext cx="584979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Biscuit the Paw Washing Dog</a:t>
            </a:r>
          </a:p>
          <a:p>
            <a:endParaRPr lang="en-US" sz="1600" b="1" dirty="0">
              <a:solidFill>
                <a:srgbClr val="6C6C6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solidFill>
                <a:srgbClr val="6C6C6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Fun, engaging and educational, helping elementary students develop lifelong hand hygiene practices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Interactive videos and prizes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Facts about germs and proper hand washing/sanitizing steps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AC2431-3D96-8245-AEFE-55B64A1E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858" y="1292086"/>
            <a:ext cx="3689739" cy="51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A5A06B-FB67-2C47-9B65-44567F936333}"/>
              </a:ext>
            </a:extLst>
          </p:cNvPr>
          <p:cNvSpPr/>
          <p:nvPr/>
        </p:nvSpPr>
        <p:spPr>
          <a:xfrm>
            <a:off x="5277677" y="519671"/>
            <a:ext cx="6914323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84774-321A-0F4C-B836-233EBC116185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CB06B7-8A28-3E40-9843-4B245C6ED51B}"/>
              </a:ext>
            </a:extLst>
          </p:cNvPr>
          <p:cNvSpPr/>
          <p:nvPr/>
        </p:nvSpPr>
        <p:spPr>
          <a:xfrm>
            <a:off x="966998" y="519671"/>
            <a:ext cx="5524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Symmetry hand hygiene assemblies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00343-E183-5743-A188-DF28F749980C}"/>
              </a:ext>
            </a:extLst>
          </p:cNvPr>
          <p:cNvSpPr txBox="1"/>
          <p:nvPr/>
        </p:nvSpPr>
        <p:spPr>
          <a:xfrm>
            <a:off x="928689" y="1009234"/>
            <a:ext cx="5849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with Biscuit the Paw Washing Dog</a:t>
            </a:r>
            <a:endParaRPr lang="en-US" sz="24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28780-3DF3-9641-82D8-9490CA6C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9" y="2251784"/>
            <a:ext cx="6141621" cy="4606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BE5B8-4FA7-434C-9CC1-8555D639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66" y="1147817"/>
            <a:ext cx="4293704" cy="57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4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DD4D79-B036-0448-A396-3CBE7A34F268}"/>
              </a:ext>
            </a:extLst>
          </p:cNvPr>
          <p:cNvSpPr/>
          <p:nvPr/>
        </p:nvSpPr>
        <p:spPr>
          <a:xfrm>
            <a:off x="4979505" y="519671"/>
            <a:ext cx="7212496" cy="61339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0C7FC-C003-8748-A6FB-554938C16949}"/>
              </a:ext>
            </a:extLst>
          </p:cNvPr>
          <p:cNvSpPr/>
          <p:nvPr/>
        </p:nvSpPr>
        <p:spPr>
          <a:xfrm>
            <a:off x="1" y="509038"/>
            <a:ext cx="928688" cy="629691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A1CBCA-F087-0944-910B-5D3CEEF0322C}"/>
              </a:ext>
            </a:extLst>
          </p:cNvPr>
          <p:cNvSpPr/>
          <p:nvPr/>
        </p:nvSpPr>
        <p:spPr>
          <a:xfrm>
            <a:off x="966998" y="519670"/>
            <a:ext cx="3883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Biscuit-themed education and</a:t>
            </a:r>
          </a:p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Awareness materials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B5EB8-C903-9247-918B-85D282D5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56" y="1569552"/>
            <a:ext cx="3066006" cy="47012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5D45F-08FC-EF44-A8CC-354565F7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379" y="1569552"/>
            <a:ext cx="3954800" cy="24011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E148BE-D7EF-F842-8E4F-4BE0BEB7F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379" y="4150677"/>
            <a:ext cx="3378817" cy="21862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69FD7B-2E9C-FF4E-BC59-A245463F1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304" y="1284981"/>
            <a:ext cx="1824383" cy="1824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756FC3-AFB3-0743-B332-A573F7ED9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404" y="3109364"/>
            <a:ext cx="2090118" cy="2082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DDE57C-D9DE-2946-9E52-6886EC0F7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695" y="5043595"/>
            <a:ext cx="1933599" cy="18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9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7FA38B-465D-0B46-802B-16128CF2B92A}"/>
              </a:ext>
            </a:extLst>
          </p:cNvPr>
          <p:cNvSpPr/>
          <p:nvPr/>
        </p:nvSpPr>
        <p:spPr>
          <a:xfrm>
            <a:off x="2405270" y="519671"/>
            <a:ext cx="9786731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70DA50-D67A-D845-BE20-23E07387759A}"/>
              </a:ext>
            </a:extLst>
          </p:cNvPr>
          <p:cNvSpPr/>
          <p:nvPr/>
        </p:nvSpPr>
        <p:spPr>
          <a:xfrm>
            <a:off x="2524307" y="550449"/>
            <a:ext cx="2256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Behavioral Science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687FB-8B40-6A45-859C-720CDE4DB688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223071-84CB-EE4D-8068-2D488D258235}"/>
              </a:ext>
            </a:extLst>
          </p:cNvPr>
          <p:cNvSpPr/>
          <p:nvPr/>
        </p:nvSpPr>
        <p:spPr>
          <a:xfrm>
            <a:off x="1042801" y="411949"/>
            <a:ext cx="2134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1C6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rgbClr val="F515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b="1" dirty="0">
                <a:solidFill>
                  <a:srgbClr val="FFC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3600" dirty="0">
              <a:solidFill>
                <a:srgbClr val="FFC52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06A76B-CF54-FE41-BCBE-0818DAD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033" y="1306045"/>
            <a:ext cx="4361587" cy="4361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5C985-5014-2B48-885A-CCE0B767F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504" y="1064904"/>
            <a:ext cx="898492" cy="809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89955-C9C2-F44E-B715-46E1C6726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00" y="1799786"/>
            <a:ext cx="932870" cy="8350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993CD8-04DD-0049-845E-4AF2F61DC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201" y="2586671"/>
            <a:ext cx="1155098" cy="10339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875596-01F2-9E40-A845-E53C8CCF1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775" y="3593637"/>
            <a:ext cx="1026795" cy="925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314E69-879B-7648-AB3B-5496B70D8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2504" y="4524758"/>
            <a:ext cx="907701" cy="8124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D40E4F-5E15-DF4D-9A44-068C057C5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3174" y="5438074"/>
            <a:ext cx="882023" cy="78950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3553119-C95B-B446-A746-A1D9BBADE6FA}"/>
              </a:ext>
            </a:extLst>
          </p:cNvPr>
          <p:cNvSpPr/>
          <p:nvPr/>
        </p:nvSpPr>
        <p:spPr>
          <a:xfrm>
            <a:off x="4857842" y="130058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Benevolence</a:t>
            </a:r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desire to do good to others; goodwill; charitableness.</a:t>
            </a:r>
            <a:endParaRPr lang="en-US" sz="1600" dirty="0">
              <a:solidFill>
                <a:srgbClr val="32323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9BBE3-E796-BE4A-9C81-C7DC61046366}"/>
              </a:ext>
            </a:extLst>
          </p:cNvPr>
          <p:cNvSpPr/>
          <p:nvPr/>
        </p:nvSpPr>
        <p:spPr>
          <a:xfrm>
            <a:off x="4857842" y="2036117"/>
            <a:ext cx="6376902" cy="6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Accountability</a:t>
            </a:r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an obligation or willingness to accept responsibility or to</a:t>
            </a:r>
          </a:p>
          <a:p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account for one's actions</a:t>
            </a:r>
            <a:r>
              <a:rPr lang="en-US" dirty="0">
                <a:solidFill>
                  <a:srgbClr val="323232"/>
                </a:solidFill>
                <a:latin typeface="Avenir" panose="02000503020000020003" pitchFamily="2" charset="0"/>
              </a:rPr>
              <a:t>.</a:t>
            </a:r>
            <a:endParaRPr lang="en-US" dirty="0">
              <a:solidFill>
                <a:srgbClr val="32323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8BD3B-081C-0248-A5B5-8C5F2873E3A9}"/>
              </a:ext>
            </a:extLst>
          </p:cNvPr>
          <p:cNvSpPr/>
          <p:nvPr/>
        </p:nvSpPr>
        <p:spPr>
          <a:xfrm>
            <a:off x="4857842" y="3013430"/>
            <a:ext cx="6904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Responsibility</a:t>
            </a:r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a moral obligation to behave correctly toward or in respect of.</a:t>
            </a:r>
            <a:endParaRPr lang="en-US" sz="1600" dirty="0">
              <a:solidFill>
                <a:srgbClr val="32323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E237CC-7CD1-8C4D-9B7D-7B6CFD72E004}"/>
              </a:ext>
            </a:extLst>
          </p:cNvPr>
          <p:cNvSpPr/>
          <p:nvPr/>
        </p:nvSpPr>
        <p:spPr>
          <a:xfrm>
            <a:off x="4857842" y="3788744"/>
            <a:ext cx="6988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E53D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Variation</a:t>
            </a:r>
            <a:r>
              <a:rPr lang="en-US" sz="1600" b="1" i="1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a change or difference in condition, amount, or level, typically with certain limits.</a:t>
            </a:r>
            <a:endParaRPr lang="en-US" sz="1600" dirty="0">
              <a:solidFill>
                <a:srgbClr val="32323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65293D-BD93-024D-AE5F-F08198919F56}"/>
              </a:ext>
            </a:extLst>
          </p:cNvPr>
          <p:cNvSpPr/>
          <p:nvPr/>
        </p:nvSpPr>
        <p:spPr>
          <a:xfrm>
            <a:off x="4925269" y="4695067"/>
            <a:ext cx="6697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Emotion</a:t>
            </a:r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a natural instinctive state of mind deriving from one’s circumstances, mood or relationships with others.</a:t>
            </a:r>
            <a:endParaRPr lang="en-US" sz="1600" dirty="0">
              <a:solidFill>
                <a:srgbClr val="32323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B2F77E-B356-D642-AA44-57675FB95795}"/>
              </a:ext>
            </a:extLst>
          </p:cNvPr>
          <p:cNvSpPr/>
          <p:nvPr/>
        </p:nvSpPr>
        <p:spPr>
          <a:xfrm>
            <a:off x="4925269" y="5601390"/>
            <a:ext cx="2947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Direction</a:t>
            </a:r>
            <a:r>
              <a:rPr lang="en-US" sz="1600" dirty="0">
                <a:solidFill>
                  <a:srgbClr val="3232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an explicit instruction.</a:t>
            </a:r>
            <a:endParaRPr lang="en-US" sz="1600" dirty="0">
              <a:solidFill>
                <a:srgbClr val="32323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16DBC6-F18C-C04B-AC6A-62A9B0D44DBA}"/>
              </a:ext>
            </a:extLst>
          </p:cNvPr>
          <p:cNvSpPr/>
          <p:nvPr/>
        </p:nvSpPr>
        <p:spPr>
          <a:xfrm>
            <a:off x="4052236" y="6402514"/>
            <a:ext cx="8139764" cy="472139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FCEA06-3778-BE40-9F24-52C2318C4ECE}"/>
              </a:ext>
            </a:extLst>
          </p:cNvPr>
          <p:cNvSpPr/>
          <p:nvPr/>
        </p:nvSpPr>
        <p:spPr>
          <a:xfrm>
            <a:off x="4256554" y="6458697"/>
            <a:ext cx="5541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utilize behavioral science to drive hand hygiene compliance</a:t>
            </a:r>
          </a:p>
        </p:txBody>
      </p:sp>
    </p:spTree>
    <p:extLst>
      <p:ext uri="{BB962C8B-B14F-4D97-AF65-F5344CB8AC3E}">
        <p14:creationId xmlns:p14="http://schemas.microsoft.com/office/powerpoint/2010/main" val="2926161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4F1EE-7AD9-DA42-A4A8-D77F2B108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56" y="214827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B61FC9-B06A-A047-8701-1FCD04034C9D}"/>
              </a:ext>
            </a:extLst>
          </p:cNvPr>
          <p:cNvSpPr/>
          <p:nvPr/>
        </p:nvSpPr>
        <p:spPr>
          <a:xfrm>
            <a:off x="5188017" y="519671"/>
            <a:ext cx="7003984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9042FA-311B-D847-A3A8-8A6327A7A314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4744E-F2C5-014F-AC94-8A59D135BBF7}"/>
              </a:ext>
            </a:extLst>
          </p:cNvPr>
          <p:cNvSpPr/>
          <p:nvPr/>
        </p:nvSpPr>
        <p:spPr>
          <a:xfrm>
            <a:off x="966998" y="519671"/>
            <a:ext cx="5524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Behavioral modification placards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FE3EA-3A4F-184C-A067-6D6E69A9124F}"/>
              </a:ext>
            </a:extLst>
          </p:cNvPr>
          <p:cNvSpPr/>
          <p:nvPr/>
        </p:nvSpPr>
        <p:spPr>
          <a:xfrm>
            <a:off x="344905" y="1588167"/>
            <a:ext cx="3639953" cy="125129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97E8C-C466-694A-903C-DFBF2B2EBD1F}"/>
              </a:ext>
            </a:extLst>
          </p:cNvPr>
          <p:cNvSpPr/>
          <p:nvPr/>
        </p:nvSpPr>
        <p:spPr>
          <a:xfrm>
            <a:off x="4141269" y="1588167"/>
            <a:ext cx="3639953" cy="125129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92A9C-1FEF-1A4B-A1BD-5C38C3ACBE4D}"/>
              </a:ext>
            </a:extLst>
          </p:cNvPr>
          <p:cNvSpPr/>
          <p:nvPr/>
        </p:nvSpPr>
        <p:spPr>
          <a:xfrm>
            <a:off x="8005010" y="1588167"/>
            <a:ext cx="3639953" cy="125129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82E025-E59D-A144-BD4C-E06274837802}"/>
              </a:ext>
            </a:extLst>
          </p:cNvPr>
          <p:cNvSpPr/>
          <p:nvPr/>
        </p:nvSpPr>
        <p:spPr>
          <a:xfrm>
            <a:off x="1417465" y="1218835"/>
            <a:ext cx="1494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 – 3</a:t>
            </a:r>
            <a:r>
              <a:rPr lang="en-US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234C34-AC91-EE4B-8FAC-2E31F22A1F85}"/>
              </a:ext>
            </a:extLst>
          </p:cNvPr>
          <p:cNvSpPr/>
          <p:nvPr/>
        </p:nvSpPr>
        <p:spPr>
          <a:xfrm>
            <a:off x="5213829" y="1238585"/>
            <a:ext cx="1774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8</a:t>
            </a:r>
            <a:r>
              <a:rPr lang="en-US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6F1026-9BC1-344F-9731-4C7C23CF436D}"/>
              </a:ext>
            </a:extLst>
          </p:cNvPr>
          <p:cNvSpPr/>
          <p:nvPr/>
        </p:nvSpPr>
        <p:spPr>
          <a:xfrm>
            <a:off x="8853782" y="1218835"/>
            <a:ext cx="1774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en-US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12</a:t>
            </a:r>
            <a:r>
              <a:rPr lang="en-US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1064186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60638-777D-694D-BA5A-EAA2A255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975" y="293806"/>
            <a:ext cx="4179625" cy="2704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680A9-48E3-4D46-B28F-5C6145428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19" y="2781700"/>
            <a:ext cx="3514316" cy="4547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335B7-5333-CF43-8902-CC606B850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555" y="2781700"/>
            <a:ext cx="3514316" cy="4547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EC1F3-8E0C-7A4E-8163-94ABDF544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532" y="2781700"/>
            <a:ext cx="3514316" cy="454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71AE0-2141-2A49-B018-1484EC1A6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804" y="2781700"/>
            <a:ext cx="3514316" cy="45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B6D82E-83AD-504B-AFD8-E2E0239B273A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556298-541F-2148-B08E-5C3B903BA49D}"/>
              </a:ext>
            </a:extLst>
          </p:cNvPr>
          <p:cNvSpPr/>
          <p:nvPr/>
        </p:nvSpPr>
        <p:spPr>
          <a:xfrm>
            <a:off x="341313" y="6351865"/>
            <a:ext cx="445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SYMMETRY HAND HYGIENE PROGRAM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1E8229-C113-3B4F-B1DA-E529FAE33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43" y="843779"/>
            <a:ext cx="1863598" cy="12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C90047-4C57-8840-A713-2E7F26DE1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641" y="740773"/>
            <a:ext cx="1582738" cy="1438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BBC073-F3CE-7142-861F-151E2489D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447" y="3423678"/>
            <a:ext cx="1677694" cy="947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4A1A5E-4C01-ED42-80B8-9FA232E3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466" y="3423678"/>
            <a:ext cx="2303761" cy="11890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D30305-0075-4B41-862D-539C448C720C}"/>
              </a:ext>
            </a:extLst>
          </p:cNvPr>
          <p:cNvSpPr/>
          <p:nvPr/>
        </p:nvSpPr>
        <p:spPr>
          <a:xfrm>
            <a:off x="2232856" y="2282632"/>
            <a:ext cx="2967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⅔</a:t>
            </a:r>
            <a:r>
              <a:rPr lang="en-US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of US students missed school due to illness per CDC</a:t>
            </a:r>
            <a:r>
              <a:rPr lang="en-US" dirty="0">
                <a:effectLst/>
                <a:latin typeface="+mj-lt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199137-59F0-164D-A075-85859466C4C8}"/>
              </a:ext>
            </a:extLst>
          </p:cNvPr>
          <p:cNvSpPr/>
          <p:nvPr/>
        </p:nvSpPr>
        <p:spPr>
          <a:xfrm>
            <a:off x="7273284" y="2301740"/>
            <a:ext cx="328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Many schools lose funding due to absenteeism linked to illness.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59A169-1343-A947-BA53-6D916EF4F9B6}"/>
              </a:ext>
            </a:extLst>
          </p:cNvPr>
          <p:cNvSpPr/>
          <p:nvPr/>
        </p:nvSpPr>
        <p:spPr>
          <a:xfrm>
            <a:off x="2232856" y="4475253"/>
            <a:ext cx="3388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Infectious agents that children contract in schools result in infections of up to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902863-A452-134D-8296-44751A090D70}"/>
              </a:ext>
            </a:extLst>
          </p:cNvPr>
          <p:cNvSpPr/>
          <p:nvPr/>
        </p:nvSpPr>
        <p:spPr>
          <a:xfrm>
            <a:off x="2232856" y="5327400"/>
            <a:ext cx="3237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+mj-lt"/>
                <a:cs typeface="Calibri" panose="020F0502020204030204" pitchFamily="34" charset="0"/>
              </a:rPr>
              <a:t>50% </a:t>
            </a:r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of household members!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78E15-742E-3C41-B9AD-9C9EC295D104}"/>
              </a:ext>
            </a:extLst>
          </p:cNvPr>
          <p:cNvSpPr/>
          <p:nvPr/>
        </p:nvSpPr>
        <p:spPr>
          <a:xfrm>
            <a:off x="7273284" y="4863755"/>
            <a:ext cx="401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Teacher illness costs the district thousands to millions of dollars. </a:t>
            </a:r>
          </a:p>
        </p:txBody>
      </p:sp>
    </p:spTree>
    <p:extLst>
      <p:ext uri="{BB962C8B-B14F-4D97-AF65-F5344CB8AC3E}">
        <p14:creationId xmlns:p14="http://schemas.microsoft.com/office/powerpoint/2010/main" val="877054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FF61E-0DFB-154A-8B82-DB20E671E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666966-8700-9144-9C9C-658F563868D5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D1B44-B2BF-334B-B5B1-2931C6ED5FE0}"/>
              </a:ext>
            </a:extLst>
          </p:cNvPr>
          <p:cNvSpPr/>
          <p:nvPr/>
        </p:nvSpPr>
        <p:spPr>
          <a:xfrm>
            <a:off x="341313" y="6351865"/>
            <a:ext cx="5786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KEY LOCATIONS TO POSITION SANITIZING STANDS</a:t>
            </a:r>
          </a:p>
        </p:txBody>
      </p:sp>
    </p:spTree>
    <p:extLst>
      <p:ext uri="{BB962C8B-B14F-4D97-AF65-F5344CB8AC3E}">
        <p14:creationId xmlns:p14="http://schemas.microsoft.com/office/powerpoint/2010/main" val="893406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97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6C95F-6493-0741-93E2-FD7610C12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2069432" y="278203"/>
            <a:ext cx="8200724" cy="60600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47F6A-B9AA-CB43-9FFB-63B27A6D1647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7F429-9861-3848-AED8-4F8EFBA4BEED}"/>
              </a:ext>
            </a:extLst>
          </p:cNvPr>
          <p:cNvSpPr/>
          <p:nvPr/>
        </p:nvSpPr>
        <p:spPr>
          <a:xfrm>
            <a:off x="341313" y="6351865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anose="02000503020000020003" pitchFamily="2" charset="0"/>
              </a:rPr>
              <a:t>COLLEGE AND UNIVERSITIES</a:t>
            </a:r>
            <a:endParaRPr lang="en-US" dirty="0">
              <a:solidFill>
                <a:schemeClr val="bg1"/>
              </a:solidFill>
              <a:effectLst/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22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021D92-A2F4-7F46-9D25-6CF3304CF8FC}"/>
              </a:ext>
            </a:extLst>
          </p:cNvPr>
          <p:cNvSpPr/>
          <p:nvPr/>
        </p:nvSpPr>
        <p:spPr>
          <a:xfrm>
            <a:off x="5332397" y="519671"/>
            <a:ext cx="6859604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4442E6-2AF0-6844-AB28-FFF17D77C158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1C8549-17F6-394B-ACA6-3BF225E4A785}"/>
              </a:ext>
            </a:extLst>
          </p:cNvPr>
          <p:cNvSpPr/>
          <p:nvPr/>
        </p:nvSpPr>
        <p:spPr>
          <a:xfrm>
            <a:off x="928689" y="545132"/>
            <a:ext cx="501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1C6E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Guidance from the CDC on Reopening Schools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FF5564-7E92-D644-9CF0-9C216D8A987C}"/>
              </a:ext>
            </a:extLst>
          </p:cNvPr>
          <p:cNvSpPr/>
          <p:nvPr/>
        </p:nvSpPr>
        <p:spPr>
          <a:xfrm>
            <a:off x="928688" y="1146577"/>
            <a:ext cx="7531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CDC has released guidance for reopening K-12 schools safely and as soon as possible so students have access to the benefits of in-person learning and other support services</a:t>
            </a:r>
            <a:r>
              <a:rPr lang="en-US" sz="16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F02BA9-17AE-6D45-89D9-9A0D19B586B1}"/>
              </a:ext>
            </a:extLst>
          </p:cNvPr>
          <p:cNvSpPr/>
          <p:nvPr/>
        </p:nvSpPr>
        <p:spPr>
          <a:xfrm>
            <a:off x="928688" y="1944927"/>
            <a:ext cx="230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CDC Toolkit Covers</a:t>
            </a:r>
            <a:endParaRPr lang="en-US" b="1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4A17DC-0C0F-A746-B57B-BF82B192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73" y="2346699"/>
            <a:ext cx="2004346" cy="180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5C499C-897E-6B44-B643-818805011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76" y="2346699"/>
            <a:ext cx="1742240" cy="1559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20C0A4-A19C-DF42-BF63-EE6BA467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78" y="2410565"/>
            <a:ext cx="1697389" cy="15419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E920F2-AF9D-0449-A6BB-E85E02207328}"/>
              </a:ext>
            </a:extLst>
          </p:cNvPr>
          <p:cNvSpPr/>
          <p:nvPr/>
        </p:nvSpPr>
        <p:spPr>
          <a:xfrm>
            <a:off x="903687" y="3893485"/>
            <a:ext cx="2311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Establishing a Culture of Hand Hygiene</a:t>
            </a:r>
            <a:endParaRPr lang="en-US" sz="16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B3871C-1C33-5244-8655-DA74E069AE9F}"/>
              </a:ext>
            </a:extLst>
          </p:cNvPr>
          <p:cNvSpPr/>
          <p:nvPr/>
        </p:nvSpPr>
        <p:spPr>
          <a:xfrm>
            <a:off x="4989889" y="3893485"/>
            <a:ext cx="2231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Using Hand Sanitizers to Reduce Germs on Hands</a:t>
            </a:r>
            <a:endParaRPr lang="en-US" sz="16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5A09D4-4A82-DE40-A544-215CAE2F61F0}"/>
              </a:ext>
            </a:extLst>
          </p:cNvPr>
          <p:cNvSpPr/>
          <p:nvPr/>
        </p:nvSpPr>
        <p:spPr>
          <a:xfrm>
            <a:off x="8668075" y="3906187"/>
            <a:ext cx="2459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Providing Educational Resources </a:t>
            </a:r>
            <a:endParaRPr lang="en-US" sz="16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525E5E-B2F7-0B40-A880-6A76B675474A}"/>
              </a:ext>
            </a:extLst>
          </p:cNvPr>
          <p:cNvSpPr/>
          <p:nvPr/>
        </p:nvSpPr>
        <p:spPr>
          <a:xfrm>
            <a:off x="1807135" y="4918631"/>
            <a:ext cx="8405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A1C6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“Handwashing can reduce respiratory illnesses, like colds, in the general population by up to 21%. Additionally, school-based programs promoting handwashing and hand hygiene can result in less gastrointestinal and respiratory illnesses and fewer missed school days.”</a:t>
            </a:r>
            <a:r>
              <a:rPr lang="en-US" sz="1400" baseline="30000" dirty="0">
                <a:solidFill>
                  <a:srgbClr val="A1C6E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US" sz="1400" dirty="0">
              <a:solidFill>
                <a:srgbClr val="A1C6E4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6A8FB4-5C0E-354B-A0F0-656370DB087F}"/>
              </a:ext>
            </a:extLst>
          </p:cNvPr>
          <p:cNvSpPr/>
          <p:nvPr/>
        </p:nvSpPr>
        <p:spPr>
          <a:xfrm>
            <a:off x="1807135" y="6025046"/>
            <a:ext cx="9047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“Cleaning, Disinfection, and Hand Hygiene in Schools – a Toolkit for School Administrators.” The Centers for Disease Control and Prevention, 22 Feb. 2021, https://</a:t>
            </a:r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www.cdc.gov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/coronavirus/2019-ncov/community/schools-childcare/</a:t>
            </a:r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clean-disinfect-hygiene.html#Promoting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. </a:t>
            </a:r>
            <a:endParaRPr lang="en-US" sz="11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02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32071-1BD1-E041-A94D-CC6F41311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36" y="378928"/>
            <a:ext cx="2249248" cy="949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FAA58E-8E2A-8946-8ED2-2CD556C78619}"/>
              </a:ext>
            </a:extLst>
          </p:cNvPr>
          <p:cNvSpPr/>
          <p:nvPr/>
        </p:nvSpPr>
        <p:spPr>
          <a:xfrm>
            <a:off x="3902368" y="422346"/>
            <a:ext cx="3201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Symmetry Try &amp; Buy Program</a:t>
            </a:r>
            <a:endParaRPr lang="en-US" sz="2000" b="1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6B323E-5479-5440-8A40-73690D5F05BA}"/>
              </a:ext>
            </a:extLst>
          </p:cNvPr>
          <p:cNvSpPr/>
          <p:nvPr/>
        </p:nvSpPr>
        <p:spPr>
          <a:xfrm>
            <a:off x="3902368" y="82245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Symmetry Try &amp; Buy Program is a great way for you to gather valuable feedback from the people using your hand hygiene products.</a:t>
            </a:r>
            <a:endParaRPr lang="en-US" sz="16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D0EBE-295A-584B-B59B-9D484F0D5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011" y="2080226"/>
            <a:ext cx="2512369" cy="1560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472C6D-F78E-F144-A28A-60CBC9355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84" y="1749676"/>
            <a:ext cx="2882900" cy="179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571A12-58E8-034F-BDEC-CB9A1E1B4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728" y="2146128"/>
            <a:ext cx="2244640" cy="1394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68A2BE-BD02-7149-B7CF-1A596C9A8783}"/>
              </a:ext>
            </a:extLst>
          </p:cNvPr>
          <p:cNvSpPr/>
          <p:nvPr/>
        </p:nvSpPr>
        <p:spPr>
          <a:xfrm>
            <a:off x="667265" y="4379670"/>
            <a:ext cx="3235103" cy="120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Your Symmetry representative will work with you to determine where Symmetry dispensers will be installed for testing.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Your Symmetry representative brings the appropriate Symmetry dispensers, hand hygiene products, and surveying tools.</a:t>
            </a:r>
            <a:endParaRPr lang="en-US" sz="12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B9CC16-9DA0-9F44-8773-619317A60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793" y="2569131"/>
            <a:ext cx="714542" cy="714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AE5854-2142-3346-B227-C3797553D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405" y="2503228"/>
            <a:ext cx="714542" cy="7145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0FFBC9-0D8B-AF4F-A862-C8C137718BCF}"/>
              </a:ext>
            </a:extLst>
          </p:cNvPr>
          <p:cNvSpPr/>
          <p:nvPr/>
        </p:nvSpPr>
        <p:spPr>
          <a:xfrm>
            <a:off x="4442335" y="4379670"/>
            <a:ext cx="322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Test Symmetry hand hygiene products and gather feedback. Each Symmetry dispenser will have a feedback sticker attached with your contact information on it.</a:t>
            </a:r>
            <a:endParaRPr lang="en-US" dirty="0">
              <a:effectLst/>
              <a:latin typeface="Avenir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22D28-815F-474F-9EF6-541901B61DD5}"/>
              </a:ext>
            </a:extLst>
          </p:cNvPr>
          <p:cNvSpPr/>
          <p:nvPr/>
        </p:nvSpPr>
        <p:spPr>
          <a:xfrm>
            <a:off x="8238011" y="4379669"/>
            <a:ext cx="2781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Once product testing and evaluation are complete, meet with your Symmetry representative to review results and general feedback.</a:t>
            </a:r>
            <a:endParaRPr lang="en-US" sz="12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1B9204-3697-8E4A-9204-9B8FBB039795}"/>
              </a:ext>
            </a:extLst>
          </p:cNvPr>
          <p:cNvSpPr/>
          <p:nvPr/>
        </p:nvSpPr>
        <p:spPr>
          <a:xfrm>
            <a:off x="2051222" y="3780357"/>
            <a:ext cx="470367" cy="4703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2958D-0122-B848-A1E7-5371F4A2222A}"/>
              </a:ext>
            </a:extLst>
          </p:cNvPr>
          <p:cNvSpPr/>
          <p:nvPr/>
        </p:nvSpPr>
        <p:spPr>
          <a:xfrm>
            <a:off x="2080084" y="3830874"/>
            <a:ext cx="413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US" b="1" dirty="0">
              <a:solidFill>
                <a:schemeClr val="bg1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ECDCB7-93A5-6D48-AE56-1575A790487A}"/>
              </a:ext>
            </a:extLst>
          </p:cNvPr>
          <p:cNvSpPr/>
          <p:nvPr/>
        </p:nvSpPr>
        <p:spPr>
          <a:xfrm>
            <a:off x="5572898" y="3733552"/>
            <a:ext cx="470367" cy="4703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408B8D-792C-B940-9B12-510A057BBD45}"/>
              </a:ext>
            </a:extLst>
          </p:cNvPr>
          <p:cNvSpPr/>
          <p:nvPr/>
        </p:nvSpPr>
        <p:spPr>
          <a:xfrm>
            <a:off x="5601760" y="3784069"/>
            <a:ext cx="413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US" b="1" dirty="0">
              <a:solidFill>
                <a:schemeClr val="bg1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6FC218-5FE5-B949-A9B6-60A21F929489}"/>
              </a:ext>
            </a:extLst>
          </p:cNvPr>
          <p:cNvSpPr/>
          <p:nvPr/>
        </p:nvSpPr>
        <p:spPr>
          <a:xfrm>
            <a:off x="9135762" y="3663038"/>
            <a:ext cx="470367" cy="4703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01A5B2-B564-FA42-8F7A-D23909532236}"/>
              </a:ext>
            </a:extLst>
          </p:cNvPr>
          <p:cNvSpPr/>
          <p:nvPr/>
        </p:nvSpPr>
        <p:spPr>
          <a:xfrm>
            <a:off x="9164624" y="3713555"/>
            <a:ext cx="413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en-US" b="1" dirty="0">
              <a:solidFill>
                <a:schemeClr val="bg1"/>
              </a:solidFill>
              <a:effectLst/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5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3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9668A-9B01-CE45-B685-44C9FBCD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364330"/>
            <a:ext cx="8277225" cy="62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79A20B-E450-8248-8E58-A2500704261E}"/>
              </a:ext>
            </a:extLst>
          </p:cNvPr>
          <p:cNvSpPr/>
          <p:nvPr/>
        </p:nvSpPr>
        <p:spPr>
          <a:xfrm>
            <a:off x="0" y="6215063"/>
            <a:ext cx="12192000" cy="642937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24E03E-2EE1-0E4A-8591-CCAF274157A7}"/>
              </a:ext>
            </a:extLst>
          </p:cNvPr>
          <p:cNvSpPr/>
          <p:nvPr/>
        </p:nvSpPr>
        <p:spPr>
          <a:xfrm>
            <a:off x="341313" y="6351865"/>
            <a:ext cx="445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venir" panose="02000503020000020003" pitchFamily="2" charset="0"/>
              </a:rPr>
              <a:t>SYMMETRY HAND HYGIENE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6A8E9-DD62-7745-93FC-5F2CBED0A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9" y="385273"/>
            <a:ext cx="2557463" cy="6393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FBF304-E3FA-6445-9C22-79A95728F1F4}"/>
              </a:ext>
            </a:extLst>
          </p:cNvPr>
          <p:cNvSpPr/>
          <p:nvPr/>
        </p:nvSpPr>
        <p:spPr>
          <a:xfrm>
            <a:off x="747712" y="102463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effectLst/>
                <a:latin typeface="+mj-lt"/>
                <a:cs typeface="Calibri" panose="020F0502020204030204" pitchFamily="34" charset="0"/>
              </a:rPr>
              <a:t>What can you do to </a:t>
            </a:r>
          </a:p>
          <a:p>
            <a:r>
              <a:rPr lang="en-US" sz="3200" dirty="0">
                <a:effectLst/>
                <a:latin typeface="+mj-lt"/>
                <a:cs typeface="Calibri" panose="020F0502020204030204" pitchFamily="34" charset="0"/>
              </a:rPr>
              <a:t>reduce absenteeism?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E70B-24E3-4D42-BC07-388082DC1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2470948"/>
            <a:ext cx="1271309" cy="1687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48D82-0480-C74C-ABDE-D625EA0DD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837" y="2470948"/>
            <a:ext cx="1658938" cy="1684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04BDE-029F-E54C-A403-FDF095CCB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599" y="2613226"/>
            <a:ext cx="1382713" cy="12896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9E940B-C99C-6044-8199-8C6EA8806143}"/>
              </a:ext>
            </a:extLst>
          </p:cNvPr>
          <p:cNvSpPr/>
          <p:nvPr/>
        </p:nvSpPr>
        <p:spPr>
          <a:xfrm>
            <a:off x="1219200" y="4295262"/>
            <a:ext cx="2238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Provide effective </a:t>
            </a:r>
          </a:p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hand wash solutions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F90B89-4CC8-DD47-AC81-222C1941B766}"/>
              </a:ext>
            </a:extLst>
          </p:cNvPr>
          <p:cNvSpPr/>
          <p:nvPr/>
        </p:nvSpPr>
        <p:spPr>
          <a:xfrm>
            <a:off x="888999" y="4388521"/>
            <a:ext cx="625476" cy="53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0DEC1-0E5D-9049-885B-A373155F08B6}"/>
              </a:ext>
            </a:extLst>
          </p:cNvPr>
          <p:cNvSpPr/>
          <p:nvPr/>
        </p:nvSpPr>
        <p:spPr>
          <a:xfrm>
            <a:off x="5172070" y="4295262"/>
            <a:ext cx="625476" cy="53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2B86F4-A4BA-BF49-ACB3-318E17EA3D1E}"/>
              </a:ext>
            </a:extLst>
          </p:cNvPr>
          <p:cNvSpPr/>
          <p:nvPr/>
        </p:nvSpPr>
        <p:spPr>
          <a:xfrm>
            <a:off x="8818563" y="4262053"/>
            <a:ext cx="625476" cy="53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+mj-lt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C73E9-F28B-454D-A816-26746AFB2F20}"/>
              </a:ext>
            </a:extLst>
          </p:cNvPr>
          <p:cNvSpPr/>
          <p:nvPr/>
        </p:nvSpPr>
        <p:spPr>
          <a:xfrm>
            <a:off x="5484808" y="4260197"/>
            <a:ext cx="2124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Educate on </a:t>
            </a:r>
          </a:p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proper procedures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D45F0-1CD6-7346-BAC8-99FED28E134F}"/>
              </a:ext>
            </a:extLst>
          </p:cNvPr>
          <p:cNvSpPr/>
          <p:nvPr/>
        </p:nvSpPr>
        <p:spPr>
          <a:xfrm>
            <a:off x="9142260" y="4376234"/>
            <a:ext cx="1843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+mj-lt"/>
                <a:cs typeface="Calibri" panose="020F0502020204030204" pitchFamily="34" charset="0"/>
              </a:rPr>
              <a:t>Create awareness</a:t>
            </a:r>
          </a:p>
        </p:txBody>
      </p:sp>
    </p:spTree>
    <p:extLst>
      <p:ext uri="{BB962C8B-B14F-4D97-AF65-F5344CB8AC3E}">
        <p14:creationId xmlns:p14="http://schemas.microsoft.com/office/powerpoint/2010/main" val="73367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D1046-427F-9D49-B57F-05A54F437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20" y="1243012"/>
            <a:ext cx="3860225" cy="5166763"/>
          </a:xfrm>
          <a:prstGeom prst="rect">
            <a:avLst/>
          </a:prstGeom>
          <a:effectLst>
            <a:outerShdw blurRad="63500" dist="50800" dir="3480000" sx="102000" sy="102000" algn="ctr" rotWithShape="0">
              <a:schemeClr val="tx1">
                <a:alpha val="18000"/>
              </a:schemeClr>
            </a:outerShdw>
          </a:effec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8E9DBC8-84EB-FE42-AB0B-6C62C6FF2C32}"/>
              </a:ext>
            </a:extLst>
          </p:cNvPr>
          <p:cNvSpPr/>
          <p:nvPr/>
        </p:nvSpPr>
        <p:spPr>
          <a:xfrm>
            <a:off x="766740" y="4119278"/>
            <a:ext cx="1401893" cy="1076673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8586423-C5BE-AF40-A29B-A49D2B9C3E62}"/>
              </a:ext>
            </a:extLst>
          </p:cNvPr>
          <p:cNvSpPr txBox="1">
            <a:spLocks noChangeArrowheads="1"/>
          </p:cNvSpPr>
          <p:nvPr/>
        </p:nvSpPr>
        <p:spPr>
          <a:xfrm>
            <a:off x="692069" y="2252514"/>
            <a:ext cx="4246139" cy="1490811"/>
          </a:xfrm>
          <a:prstGeom prst="rect">
            <a:avLst/>
          </a:prstGeom>
        </p:spPr>
        <p:txBody>
          <a:bodyPr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i="1" dirty="0">
                <a:latin typeface="+mj-lt"/>
                <a:cs typeface="Calibri" panose="020F0502020204030204" pitchFamily="34" charset="0"/>
              </a:rPr>
              <a:t>Before the first lesson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i="1" dirty="0">
                <a:latin typeface="+mj-lt"/>
                <a:cs typeface="Calibri" panose="020F0502020204030204" pitchFamily="34" charset="0"/>
              </a:rPr>
              <a:t>Before lunch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i="1" dirty="0">
                <a:latin typeface="+mj-lt"/>
                <a:cs typeface="Calibri" panose="020F0502020204030204" pitchFamily="34" charset="0"/>
              </a:rPr>
              <a:t>Before going home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D2398B-B756-804E-9119-E24676C79195}"/>
              </a:ext>
            </a:extLst>
          </p:cNvPr>
          <p:cNvSpPr txBox="1">
            <a:spLocks noChangeArrowheads="1"/>
          </p:cNvSpPr>
          <p:nvPr/>
        </p:nvSpPr>
        <p:spPr>
          <a:xfrm>
            <a:off x="692069" y="1379826"/>
            <a:ext cx="6683051" cy="180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822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+mj-lt"/>
                <a:cs typeface="Calibri" panose="020F0502020204030204" pitchFamily="34" charset="0"/>
              </a:rPr>
              <a:t>Mandatory hand washing in elementary schools required to wash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3 times per 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A96CE-B7CD-934F-A801-1C9FE0E2E587}"/>
              </a:ext>
            </a:extLst>
          </p:cNvPr>
          <p:cNvSpPr txBox="1"/>
          <p:nvPr/>
        </p:nvSpPr>
        <p:spPr>
          <a:xfrm>
            <a:off x="775583" y="4248841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20%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B428964-B87C-E946-A069-4E15DB7DF969}"/>
              </a:ext>
            </a:extLst>
          </p:cNvPr>
          <p:cNvSpPr/>
          <p:nvPr/>
        </p:nvSpPr>
        <p:spPr>
          <a:xfrm>
            <a:off x="1765304" y="4248840"/>
            <a:ext cx="366892" cy="80980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87F4D5-8D41-E245-BB51-429969F3A3D7}"/>
              </a:ext>
            </a:extLst>
          </p:cNvPr>
          <p:cNvSpPr/>
          <p:nvPr/>
        </p:nvSpPr>
        <p:spPr>
          <a:xfrm>
            <a:off x="754550" y="3743325"/>
            <a:ext cx="93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Results: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62829AFA-3337-BC46-986A-42284649B5EF}"/>
              </a:ext>
            </a:extLst>
          </p:cNvPr>
          <p:cNvSpPr/>
          <p:nvPr/>
        </p:nvSpPr>
        <p:spPr>
          <a:xfrm>
            <a:off x="3468254" y="4119278"/>
            <a:ext cx="1401893" cy="1076673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2A4F9-F4B8-1B4A-8966-CE035187E9EC}"/>
              </a:ext>
            </a:extLst>
          </p:cNvPr>
          <p:cNvSpPr txBox="1"/>
          <p:nvPr/>
        </p:nvSpPr>
        <p:spPr>
          <a:xfrm>
            <a:off x="3477097" y="4248841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49%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898145BC-EC35-E447-884E-459ED21D49D7}"/>
              </a:ext>
            </a:extLst>
          </p:cNvPr>
          <p:cNvSpPr/>
          <p:nvPr/>
        </p:nvSpPr>
        <p:spPr>
          <a:xfrm>
            <a:off x="4466818" y="4248840"/>
            <a:ext cx="366892" cy="80980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C71D18-2E06-774E-ACEF-06340CB137E1}"/>
              </a:ext>
            </a:extLst>
          </p:cNvPr>
          <p:cNvSpPr/>
          <p:nvPr/>
        </p:nvSpPr>
        <p:spPr>
          <a:xfrm>
            <a:off x="642293" y="5486043"/>
            <a:ext cx="2114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</a:rPr>
              <a:t>Reduction in</a:t>
            </a:r>
          </a:p>
          <a:p>
            <a:r>
              <a:rPr lang="en-US" sz="1600" dirty="0">
                <a:effectLst/>
                <a:latin typeface="+mj-lt"/>
              </a:rPr>
              <a:t>respiratory illness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A69E3F-941A-D944-9526-321FE00E06BF}"/>
              </a:ext>
            </a:extLst>
          </p:cNvPr>
          <p:cNvSpPr/>
          <p:nvPr/>
        </p:nvSpPr>
        <p:spPr>
          <a:xfrm>
            <a:off x="3343806" y="5486043"/>
            <a:ext cx="3131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</a:rPr>
              <a:t>Reduction in</a:t>
            </a:r>
          </a:p>
          <a:p>
            <a:r>
              <a:rPr lang="en-US" sz="1600" dirty="0">
                <a:effectLst/>
                <a:latin typeface="+mj-lt"/>
              </a:rPr>
              <a:t>gastrointestinal illnesses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0CC94-DFB4-1E4F-85A0-3E52AEFA9B7E}"/>
              </a:ext>
            </a:extLst>
          </p:cNvPr>
          <p:cNvSpPr/>
          <p:nvPr/>
        </p:nvSpPr>
        <p:spPr>
          <a:xfrm>
            <a:off x="1026036" y="519671"/>
            <a:ext cx="1437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CASE STUDY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A4A89-C2A9-3245-B00C-BFDF707258C4}"/>
              </a:ext>
            </a:extLst>
          </p:cNvPr>
          <p:cNvSpPr/>
          <p:nvPr/>
        </p:nvSpPr>
        <p:spPr>
          <a:xfrm>
            <a:off x="2561341" y="519671"/>
            <a:ext cx="9630660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EAC025-C77D-9042-ABCD-CDF385878561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276507-C972-A742-A573-19BF74BA0F18}"/>
              </a:ext>
            </a:extLst>
          </p:cNvPr>
          <p:cNvSpPr/>
          <p:nvPr/>
        </p:nvSpPr>
        <p:spPr>
          <a:xfrm>
            <a:off x="1026036" y="1225293"/>
            <a:ext cx="4880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A1C6E4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Effectiveness of Hand Hygiene Message Campaign: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177F48-AD7A-9340-9B0E-B7E32C15F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88" y="1352888"/>
            <a:ext cx="3950726" cy="5112704"/>
          </a:xfrm>
          <a:prstGeom prst="rect">
            <a:avLst/>
          </a:prstGeom>
          <a:effectLst>
            <a:outerShdw blurRad="63500" dist="50800" dir="3480000" sx="102000" sy="102000" algn="ctr" rotWithShape="0">
              <a:schemeClr val="tx1">
                <a:alpha val="18000"/>
              </a:schemeClr>
            </a:outerShdw>
          </a:effec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B8A7A05-057C-B042-852D-072959A4E978}"/>
              </a:ext>
            </a:extLst>
          </p:cNvPr>
          <p:cNvSpPr txBox="1">
            <a:spLocks noChangeArrowheads="1"/>
          </p:cNvSpPr>
          <p:nvPr/>
        </p:nvSpPr>
        <p:spPr>
          <a:xfrm>
            <a:off x="1051619" y="2091354"/>
            <a:ext cx="5242855" cy="655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Assess the effectiveness of both a hygiene message campaign and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use of an alcohol gel hand sanitizer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96171ED-F832-D64F-AEC9-4B1E9DE1B7C8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1730649"/>
            <a:ext cx="2973288" cy="471055"/>
          </a:xfrm>
          <a:prstGeom prst="rect">
            <a:avLst/>
          </a:prstGeom>
        </p:spPr>
        <p:txBody>
          <a:bodyPr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 of study: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8565B0B-8D3C-B442-A355-1882D9283940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3088567"/>
            <a:ext cx="1371600" cy="97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430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88F596B-50B8-5941-8CD2-CECE846C6128}"/>
              </a:ext>
            </a:extLst>
          </p:cNvPr>
          <p:cNvSpPr txBox="1">
            <a:spLocks noChangeArrowheads="1"/>
          </p:cNvSpPr>
          <p:nvPr/>
        </p:nvSpPr>
        <p:spPr>
          <a:xfrm>
            <a:off x="1051619" y="2746609"/>
            <a:ext cx="2973288" cy="471055"/>
          </a:xfrm>
          <a:prstGeom prst="rect">
            <a:avLst/>
          </a:prstGeom>
        </p:spPr>
        <p:txBody>
          <a:bodyPr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Method: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83E9E8D-C240-904E-A330-46065009CF0F}"/>
              </a:ext>
            </a:extLst>
          </p:cNvPr>
          <p:cNvSpPr txBox="1">
            <a:spLocks noChangeArrowheads="1"/>
          </p:cNvSpPr>
          <p:nvPr/>
        </p:nvSpPr>
        <p:spPr>
          <a:xfrm>
            <a:off x="997752" y="3684453"/>
            <a:ext cx="4908466" cy="56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Alcohol gel hand sanitizers were installed in every room, bathroom, and dining hall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AD5F3AA-C7C6-774B-8A65-12D1BC4B6671}"/>
              </a:ext>
            </a:extLst>
          </p:cNvPr>
          <p:cNvSpPr txBox="1">
            <a:spLocks noChangeArrowheads="1"/>
          </p:cNvSpPr>
          <p:nvPr/>
        </p:nvSpPr>
        <p:spPr>
          <a:xfrm>
            <a:off x="1872005" y="3118093"/>
            <a:ext cx="3796754" cy="604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University students from 4 residence halls recruited for the study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D7F5AE71-EF78-B44C-B95C-945CB2FDFACF}"/>
              </a:ext>
            </a:extLst>
          </p:cNvPr>
          <p:cNvSpPr/>
          <p:nvPr/>
        </p:nvSpPr>
        <p:spPr>
          <a:xfrm>
            <a:off x="1009942" y="4744219"/>
            <a:ext cx="1401893" cy="1076673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57D7B4-DDAD-5341-80FF-DC7F9DFC147E}"/>
              </a:ext>
            </a:extLst>
          </p:cNvPr>
          <p:cNvSpPr txBox="1"/>
          <p:nvPr/>
        </p:nvSpPr>
        <p:spPr>
          <a:xfrm>
            <a:off x="1018785" y="487378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20%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9931BE71-11A9-FC4A-A439-03B613D4BE6F}"/>
              </a:ext>
            </a:extLst>
          </p:cNvPr>
          <p:cNvSpPr/>
          <p:nvPr/>
        </p:nvSpPr>
        <p:spPr>
          <a:xfrm rot="10800000">
            <a:off x="2008506" y="4873781"/>
            <a:ext cx="366892" cy="80980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E1C2F4-7610-934A-B29E-12542758DD8C}"/>
              </a:ext>
            </a:extLst>
          </p:cNvPr>
          <p:cNvSpPr/>
          <p:nvPr/>
        </p:nvSpPr>
        <p:spPr>
          <a:xfrm>
            <a:off x="997752" y="4368266"/>
            <a:ext cx="93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Results: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822480B-F57A-7744-9933-F1C5625DA9B6}"/>
              </a:ext>
            </a:extLst>
          </p:cNvPr>
          <p:cNvSpPr/>
          <p:nvPr/>
        </p:nvSpPr>
        <p:spPr>
          <a:xfrm>
            <a:off x="3711456" y="4744219"/>
            <a:ext cx="1401893" cy="1076673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02A256-D660-4442-94F0-19C498B5BDF9}"/>
              </a:ext>
            </a:extLst>
          </p:cNvPr>
          <p:cNvSpPr txBox="1"/>
          <p:nvPr/>
        </p:nvSpPr>
        <p:spPr>
          <a:xfrm>
            <a:off x="3720299" y="487378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43%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FC0A9430-9556-2449-82F6-534BEC6D42F9}"/>
              </a:ext>
            </a:extLst>
          </p:cNvPr>
          <p:cNvSpPr/>
          <p:nvPr/>
        </p:nvSpPr>
        <p:spPr>
          <a:xfrm>
            <a:off x="4710020" y="4873781"/>
            <a:ext cx="366892" cy="80980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41103D-DEDE-BE49-B601-210ED5617697}"/>
              </a:ext>
            </a:extLst>
          </p:cNvPr>
          <p:cNvSpPr/>
          <p:nvPr/>
        </p:nvSpPr>
        <p:spPr>
          <a:xfrm>
            <a:off x="885495" y="6013072"/>
            <a:ext cx="2114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improvement</a:t>
            </a: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illness rate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77DA9B-B57A-A340-8C44-F8AD9115A215}"/>
              </a:ext>
            </a:extLst>
          </p:cNvPr>
          <p:cNvSpPr/>
          <p:nvPr/>
        </p:nvSpPr>
        <p:spPr>
          <a:xfrm>
            <a:off x="3587008" y="6013072"/>
            <a:ext cx="3131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 missed school/work</a:t>
            </a: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days by participants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E42368-8519-1343-B08B-2B5B129B9DFC}"/>
              </a:ext>
            </a:extLst>
          </p:cNvPr>
          <p:cNvSpPr/>
          <p:nvPr/>
        </p:nvSpPr>
        <p:spPr>
          <a:xfrm>
            <a:off x="1026036" y="519671"/>
            <a:ext cx="1437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CASE STUDY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3705DB-A1F7-0A4C-889C-E2C9C6BB7EBB}"/>
              </a:ext>
            </a:extLst>
          </p:cNvPr>
          <p:cNvSpPr/>
          <p:nvPr/>
        </p:nvSpPr>
        <p:spPr>
          <a:xfrm>
            <a:off x="2561341" y="519671"/>
            <a:ext cx="9630660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55E8EC-04F5-FC4C-B91A-3599916263D4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 build="p" autoUpdateAnimBg="0"/>
      <p:bldP spid="12" grpId="0" build="p" autoUpdateAnimBg="0"/>
      <p:bldP spid="13" grpId="0" build="p" autoUpdateAnimBg="0"/>
      <p:bldP spid="14" grpId="0" build="p" autoUpdateAnimBg="0"/>
      <p:bldP spid="1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AC65E6-D7A7-C44A-BE1E-F58C6473A40C}"/>
              </a:ext>
            </a:extLst>
          </p:cNvPr>
          <p:cNvSpPr/>
          <p:nvPr/>
        </p:nvSpPr>
        <p:spPr>
          <a:xfrm>
            <a:off x="1026036" y="519671"/>
            <a:ext cx="1437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cap="all" dirty="0">
                <a:solidFill>
                  <a:srgbClr val="A1C6E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4517C-BD63-7F4E-BF46-DFBF04CC2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72" y="1148316"/>
            <a:ext cx="4410200" cy="563525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797CE99-1C48-7E42-8096-F2F1431D22A8}"/>
              </a:ext>
            </a:extLst>
          </p:cNvPr>
          <p:cNvSpPr txBox="1">
            <a:spLocks noChangeArrowheads="1"/>
          </p:cNvSpPr>
          <p:nvPr/>
        </p:nvSpPr>
        <p:spPr>
          <a:xfrm>
            <a:off x="1026036" y="1273449"/>
            <a:ext cx="1387555" cy="360705"/>
          </a:xfrm>
          <a:prstGeom prst="rect">
            <a:avLst/>
          </a:prstGeom>
        </p:spPr>
        <p:txBody>
          <a:bodyPr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 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928A11-AAD0-7540-8950-AF4929C42B2F}"/>
              </a:ext>
            </a:extLst>
          </p:cNvPr>
          <p:cNvSpPr/>
          <p:nvPr/>
        </p:nvSpPr>
        <p:spPr>
          <a:xfrm>
            <a:off x="1026036" y="1603101"/>
            <a:ext cx="5119583" cy="58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Tested whether an alcohol-free instant hand sanitizer could reduce illness absenteeism in school-age children.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4D7F3A-07EC-AA40-B929-45435ED50A9A}"/>
              </a:ext>
            </a:extLst>
          </p:cNvPr>
          <p:cNvSpPr/>
          <p:nvPr/>
        </p:nvSpPr>
        <p:spPr>
          <a:xfrm>
            <a:off x="1026036" y="2285724"/>
            <a:ext cx="93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Results: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E79C93-D188-3243-AEA4-CF700D413F03}"/>
              </a:ext>
            </a:extLst>
          </p:cNvPr>
          <p:cNvSpPr/>
          <p:nvPr/>
        </p:nvSpPr>
        <p:spPr>
          <a:xfrm>
            <a:off x="1026036" y="2596311"/>
            <a:ext cx="3767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Students who used hand sanitizer regularly in addition to normal handwashing had 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AE5FE69-225E-8745-ADF1-865E9EC9B156}"/>
              </a:ext>
            </a:extLst>
          </p:cNvPr>
          <p:cNvSpPr/>
          <p:nvPr/>
        </p:nvSpPr>
        <p:spPr>
          <a:xfrm>
            <a:off x="1123240" y="3312640"/>
            <a:ext cx="896315" cy="688382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DB0E7-7D0D-124B-A364-2FD57BB1E969}"/>
              </a:ext>
            </a:extLst>
          </p:cNvPr>
          <p:cNvSpPr txBox="1"/>
          <p:nvPr/>
        </p:nvSpPr>
        <p:spPr>
          <a:xfrm>
            <a:off x="1090617" y="3434620"/>
            <a:ext cx="713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49%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6A4E7C8-BF95-AE43-A1E8-CCE3FC93448E}"/>
              </a:ext>
            </a:extLst>
          </p:cNvPr>
          <p:cNvSpPr/>
          <p:nvPr/>
        </p:nvSpPr>
        <p:spPr>
          <a:xfrm>
            <a:off x="1749516" y="3396194"/>
            <a:ext cx="236168" cy="52127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B3E4A998-1E3A-2E4A-8281-724DE8ECF478}"/>
              </a:ext>
            </a:extLst>
          </p:cNvPr>
          <p:cNvSpPr/>
          <p:nvPr/>
        </p:nvSpPr>
        <p:spPr>
          <a:xfrm>
            <a:off x="1124921" y="4274609"/>
            <a:ext cx="896315" cy="688382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5D24B-2D21-DE45-B4F5-37454AF4E77E}"/>
              </a:ext>
            </a:extLst>
          </p:cNvPr>
          <p:cNvSpPr txBox="1"/>
          <p:nvPr/>
        </p:nvSpPr>
        <p:spPr>
          <a:xfrm>
            <a:off x="1092298" y="4396589"/>
            <a:ext cx="713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29%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B977418-8495-974A-9BA5-A7A4517457BC}"/>
              </a:ext>
            </a:extLst>
          </p:cNvPr>
          <p:cNvSpPr/>
          <p:nvPr/>
        </p:nvSpPr>
        <p:spPr>
          <a:xfrm>
            <a:off x="1751197" y="4358163"/>
            <a:ext cx="236168" cy="52127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A7D9645A-9ED2-A142-A933-9503A481C075}"/>
              </a:ext>
            </a:extLst>
          </p:cNvPr>
          <p:cNvSpPr/>
          <p:nvPr/>
        </p:nvSpPr>
        <p:spPr>
          <a:xfrm>
            <a:off x="1099992" y="5275003"/>
            <a:ext cx="896315" cy="688382"/>
          </a:xfrm>
          <a:prstGeom prst="wedgeRoundRectCallout">
            <a:avLst/>
          </a:prstGeom>
          <a:solidFill>
            <a:srgbClr val="A1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7CE6-632D-774C-BE47-3940DAF8DA25}"/>
              </a:ext>
            </a:extLst>
          </p:cNvPr>
          <p:cNvSpPr txBox="1"/>
          <p:nvPr/>
        </p:nvSpPr>
        <p:spPr>
          <a:xfrm>
            <a:off x="1067369" y="5396983"/>
            <a:ext cx="713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50%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03292B6D-EA6A-DC42-81D0-2F5170A990E4}"/>
              </a:ext>
            </a:extLst>
          </p:cNvPr>
          <p:cNvSpPr/>
          <p:nvPr/>
        </p:nvSpPr>
        <p:spPr>
          <a:xfrm>
            <a:off x="1726268" y="5358557"/>
            <a:ext cx="236168" cy="52127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60E1D7-E856-5D4F-8C00-204292B04A30}"/>
              </a:ext>
            </a:extLst>
          </p:cNvPr>
          <p:cNvSpPr/>
          <p:nvPr/>
        </p:nvSpPr>
        <p:spPr>
          <a:xfrm>
            <a:off x="2093848" y="3529096"/>
            <a:ext cx="29839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fewer illness-related absence days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B4FE0C-9ECD-DF4C-BF8E-3345FD218F85}"/>
              </a:ext>
            </a:extLst>
          </p:cNvPr>
          <p:cNvSpPr/>
          <p:nvPr/>
        </p:nvSpPr>
        <p:spPr>
          <a:xfrm>
            <a:off x="2093848" y="4434133"/>
            <a:ext cx="3174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less gastrointestinal-related illnesses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8203DC-EEA0-9047-806F-E7B1629C4FF9}"/>
              </a:ext>
            </a:extLst>
          </p:cNvPr>
          <p:cNvSpPr/>
          <p:nvPr/>
        </p:nvSpPr>
        <p:spPr>
          <a:xfrm>
            <a:off x="2093848" y="5443149"/>
            <a:ext cx="28028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less respiratory-related illnesses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47132-23DF-0844-9C1A-4C47DF2CFEDC}"/>
              </a:ext>
            </a:extLst>
          </p:cNvPr>
          <p:cNvSpPr/>
          <p:nvPr/>
        </p:nvSpPr>
        <p:spPr>
          <a:xfrm>
            <a:off x="2561341" y="519671"/>
            <a:ext cx="9630660" cy="400110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8264CA-D78A-0C45-9903-2F9F9410DEB0}"/>
              </a:ext>
            </a:extLst>
          </p:cNvPr>
          <p:cNvSpPr/>
          <p:nvPr/>
        </p:nvSpPr>
        <p:spPr>
          <a:xfrm>
            <a:off x="1" y="509038"/>
            <a:ext cx="928688" cy="410743"/>
          </a:xfrm>
          <a:prstGeom prst="rect">
            <a:avLst/>
          </a:prstGeom>
          <a:solidFill>
            <a:srgbClr val="A0C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606B2AABB3D94DB880DE6D59674113" ma:contentTypeVersion="14" ma:contentTypeDescription="Create a new document." ma:contentTypeScope="" ma:versionID="4adfd71d078c77f48109d8c366f32f5f">
  <xsd:schema xmlns:xsd="http://www.w3.org/2001/XMLSchema" xmlns:xs="http://www.w3.org/2001/XMLSchema" xmlns:p="http://schemas.microsoft.com/office/2006/metadata/properties" xmlns:ns2="3150668d-2478-4860-b65c-94240f4304aa" targetNamespace="http://schemas.microsoft.com/office/2006/metadata/properties" ma:root="true" ma:fieldsID="e24b09b2aa4a8f0375c438a55832aa17" ns2:_="">
    <xsd:import namespace="3150668d-2478-4860-b65c-94240f4304aa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0668d-2478-4860-b65c-94240f4304a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3150668d-2478-4860-b65c-94240f4304aa" xsi:nil="true"/>
    <MigrationWizId xmlns="3150668d-2478-4860-b65c-94240f4304aa" xsi:nil="true"/>
    <MigrationWizIdPermissions xmlns="3150668d-2478-4860-b65c-94240f4304aa" xsi:nil="true"/>
  </documentManagement>
</p:properties>
</file>

<file path=customXml/itemProps1.xml><?xml version="1.0" encoding="utf-8"?>
<ds:datastoreItem xmlns:ds="http://schemas.openxmlformats.org/officeDocument/2006/customXml" ds:itemID="{E3EBA417-C62A-4AAD-9A75-6FBD72C97072}"/>
</file>

<file path=customXml/itemProps2.xml><?xml version="1.0" encoding="utf-8"?>
<ds:datastoreItem xmlns:ds="http://schemas.openxmlformats.org/officeDocument/2006/customXml" ds:itemID="{07CA8407-248B-4967-8406-BACD237860E5}"/>
</file>

<file path=customXml/itemProps3.xml><?xml version="1.0" encoding="utf-8"?>
<ds:datastoreItem xmlns:ds="http://schemas.openxmlformats.org/officeDocument/2006/customXml" ds:itemID="{DD8A1F42-1614-49E2-9309-69F92F30AF4F}"/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1397</Words>
  <Application>Microsoft Macintosh PowerPoint</Application>
  <PresentationFormat>Widescreen</PresentationFormat>
  <Paragraphs>215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Avenir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75</cp:revision>
  <dcterms:created xsi:type="dcterms:W3CDTF">2021-03-04T19:22:39Z</dcterms:created>
  <dcterms:modified xsi:type="dcterms:W3CDTF">2021-03-23T19:25:45Z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0x0101009A606B2AABB3D94DB880DE6D59674113</vt:lpwstr>
  </property>
</Properties>
</file>