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7337088" cy="9756775"/>
  <p:notesSz cx="6858000" cy="9144000"/>
  <p:defaultTextStyle>
    <a:defPPr>
      <a:defRPr lang="en-US"/>
    </a:defPPr>
    <a:lvl1pPr marL="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8"/>
    <p:restoredTop sz="94674"/>
  </p:normalViewPr>
  <p:slideViewPr>
    <p:cSldViewPr snapToGrid="0" snapToObjects="1">
      <p:cViewPr varScale="1">
        <p:scale>
          <a:sx n="87" d="100"/>
          <a:sy n="87" d="100"/>
        </p:scale>
        <p:origin x="7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E38D4-E651-824B-B6BD-EEA94F389254}" type="datetimeFigureOut">
              <a:rPr lang="en-US" smtClean="0"/>
              <a:t>1/24/20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7B38F-0044-A840-9CAA-A4A22EC33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06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7B38F-0044-A840-9CAA-A4A22EC336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93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7136" y="1596769"/>
            <a:ext cx="13002816" cy="3396803"/>
          </a:xfrm>
        </p:spPr>
        <p:txBody>
          <a:bodyPr anchor="b"/>
          <a:lstStyle>
            <a:lvl1pPr algn="ctr">
              <a:defRPr sz="853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7136" y="5124566"/>
            <a:ext cx="13002816" cy="2355628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9045-860B-A449-BC62-1B6C9A5CC45F}" type="datetimeFigureOut">
              <a:rPr lang="en-US" smtClean="0"/>
              <a:t>1/24/20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AAD1-C18A-0A46-959E-9ABACB781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0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9045-860B-A449-BC62-1B6C9A5CC45F}" type="datetimeFigureOut">
              <a:rPr lang="en-US" smtClean="0"/>
              <a:t>1/24/20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AAD1-C18A-0A46-959E-9ABACB781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0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06853" y="519458"/>
            <a:ext cx="3738310" cy="82684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1925" y="519458"/>
            <a:ext cx="10998215" cy="826841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9045-860B-A449-BC62-1B6C9A5CC45F}" type="datetimeFigureOut">
              <a:rPr lang="en-US" smtClean="0"/>
              <a:t>1/24/20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AAD1-C18A-0A46-959E-9ABACB781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4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9045-860B-A449-BC62-1B6C9A5CC45F}" type="datetimeFigureOut">
              <a:rPr lang="en-US" smtClean="0"/>
              <a:t>1/24/20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AAD1-C18A-0A46-959E-9ABACB781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9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895" y="2432419"/>
            <a:ext cx="14953238" cy="4058547"/>
          </a:xfrm>
        </p:spPr>
        <p:txBody>
          <a:bodyPr anchor="b"/>
          <a:lstStyle>
            <a:lvl1pPr>
              <a:defRPr sz="853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2895" y="6529362"/>
            <a:ext cx="14953238" cy="2134294"/>
          </a:xfrm>
        </p:spPr>
        <p:txBody>
          <a:bodyPr/>
          <a:lstStyle>
            <a:lvl1pPr marL="0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1pPr>
            <a:lvl2pPr marL="65013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277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41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4pPr>
            <a:lvl5pPr marL="2600554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5pPr>
            <a:lvl6pPr marL="3250692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6pPr>
            <a:lvl7pPr marL="390083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7pPr>
            <a:lvl8pPr marL="4550969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8pPr>
            <a:lvl9pPr marL="5201107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9045-860B-A449-BC62-1B6C9A5CC45F}" type="datetimeFigureOut">
              <a:rPr lang="en-US" smtClean="0"/>
              <a:t>1/24/20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AAD1-C18A-0A46-959E-9ABACB781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89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1925" y="2597290"/>
            <a:ext cx="7368262" cy="61905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6901" y="2597290"/>
            <a:ext cx="7368262" cy="61905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9045-860B-A449-BC62-1B6C9A5CC45F}" type="datetimeFigureOut">
              <a:rPr lang="en-US" smtClean="0"/>
              <a:t>1/24/20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AAD1-C18A-0A46-959E-9ABACB781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63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183" y="519459"/>
            <a:ext cx="14953238" cy="18858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184" y="2391766"/>
            <a:ext cx="7334400" cy="1172167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138" indent="0">
              <a:buNone/>
              <a:defRPr sz="2844" b="1"/>
            </a:lvl2pPr>
            <a:lvl3pPr marL="1300277" indent="0">
              <a:buNone/>
              <a:defRPr sz="2560" b="1"/>
            </a:lvl3pPr>
            <a:lvl4pPr marL="1950415" indent="0">
              <a:buNone/>
              <a:defRPr sz="2275" b="1"/>
            </a:lvl4pPr>
            <a:lvl5pPr marL="2600554" indent="0">
              <a:buNone/>
              <a:defRPr sz="2275" b="1"/>
            </a:lvl5pPr>
            <a:lvl6pPr marL="3250692" indent="0">
              <a:buNone/>
              <a:defRPr sz="2275" b="1"/>
            </a:lvl6pPr>
            <a:lvl7pPr marL="3900830" indent="0">
              <a:buNone/>
              <a:defRPr sz="2275" b="1"/>
            </a:lvl7pPr>
            <a:lvl8pPr marL="4550969" indent="0">
              <a:buNone/>
              <a:defRPr sz="2275" b="1"/>
            </a:lvl8pPr>
            <a:lvl9pPr marL="5201107" indent="0">
              <a:buNone/>
              <a:defRPr sz="22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4184" y="3563933"/>
            <a:ext cx="7334400" cy="52420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76901" y="2391766"/>
            <a:ext cx="7370521" cy="1172167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138" indent="0">
              <a:buNone/>
              <a:defRPr sz="2844" b="1"/>
            </a:lvl2pPr>
            <a:lvl3pPr marL="1300277" indent="0">
              <a:buNone/>
              <a:defRPr sz="2560" b="1"/>
            </a:lvl3pPr>
            <a:lvl4pPr marL="1950415" indent="0">
              <a:buNone/>
              <a:defRPr sz="2275" b="1"/>
            </a:lvl4pPr>
            <a:lvl5pPr marL="2600554" indent="0">
              <a:buNone/>
              <a:defRPr sz="2275" b="1"/>
            </a:lvl5pPr>
            <a:lvl6pPr marL="3250692" indent="0">
              <a:buNone/>
              <a:defRPr sz="2275" b="1"/>
            </a:lvl6pPr>
            <a:lvl7pPr marL="3900830" indent="0">
              <a:buNone/>
              <a:defRPr sz="2275" b="1"/>
            </a:lvl7pPr>
            <a:lvl8pPr marL="4550969" indent="0">
              <a:buNone/>
              <a:defRPr sz="2275" b="1"/>
            </a:lvl8pPr>
            <a:lvl9pPr marL="5201107" indent="0">
              <a:buNone/>
              <a:defRPr sz="22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76901" y="3563933"/>
            <a:ext cx="7370521" cy="52420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9045-860B-A449-BC62-1B6C9A5CC45F}" type="datetimeFigureOut">
              <a:rPr lang="en-US" smtClean="0"/>
              <a:t>1/24/20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AAD1-C18A-0A46-959E-9ABACB781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8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9045-860B-A449-BC62-1B6C9A5CC45F}" type="datetimeFigureOut">
              <a:rPr lang="en-US" smtClean="0"/>
              <a:t>1/24/20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AAD1-C18A-0A46-959E-9ABACB781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1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9045-860B-A449-BC62-1B6C9A5CC45F}" type="datetimeFigureOut">
              <a:rPr lang="en-US" smtClean="0"/>
              <a:t>1/24/20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AAD1-C18A-0A46-959E-9ABACB781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0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183" y="650452"/>
            <a:ext cx="5591662" cy="2276581"/>
          </a:xfrm>
        </p:spPr>
        <p:txBody>
          <a:bodyPr anchor="b"/>
          <a:lstStyle>
            <a:lvl1pPr>
              <a:defRPr sz="45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0520" y="1404796"/>
            <a:ext cx="8776901" cy="6933634"/>
          </a:xfrm>
        </p:spPr>
        <p:txBody>
          <a:bodyPr/>
          <a:lstStyle>
            <a:lvl1pPr>
              <a:defRPr sz="4550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183" y="2927032"/>
            <a:ext cx="5591662" cy="5422690"/>
          </a:xfrm>
        </p:spPr>
        <p:txBody>
          <a:bodyPr/>
          <a:lstStyle>
            <a:lvl1pPr marL="0" indent="0">
              <a:buNone/>
              <a:defRPr sz="2275"/>
            </a:lvl1pPr>
            <a:lvl2pPr marL="650138" indent="0">
              <a:buNone/>
              <a:defRPr sz="1991"/>
            </a:lvl2pPr>
            <a:lvl3pPr marL="1300277" indent="0">
              <a:buNone/>
              <a:defRPr sz="1706"/>
            </a:lvl3pPr>
            <a:lvl4pPr marL="1950415" indent="0">
              <a:buNone/>
              <a:defRPr sz="1422"/>
            </a:lvl4pPr>
            <a:lvl5pPr marL="2600554" indent="0">
              <a:buNone/>
              <a:defRPr sz="1422"/>
            </a:lvl5pPr>
            <a:lvl6pPr marL="3250692" indent="0">
              <a:buNone/>
              <a:defRPr sz="1422"/>
            </a:lvl6pPr>
            <a:lvl7pPr marL="3900830" indent="0">
              <a:buNone/>
              <a:defRPr sz="1422"/>
            </a:lvl7pPr>
            <a:lvl8pPr marL="4550969" indent="0">
              <a:buNone/>
              <a:defRPr sz="1422"/>
            </a:lvl8pPr>
            <a:lvl9pPr marL="5201107" indent="0">
              <a:buNone/>
              <a:defRPr sz="1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9045-860B-A449-BC62-1B6C9A5CC45F}" type="datetimeFigureOut">
              <a:rPr lang="en-US" smtClean="0"/>
              <a:t>1/24/20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AAD1-C18A-0A46-959E-9ABACB781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61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183" y="650452"/>
            <a:ext cx="5591662" cy="2276581"/>
          </a:xfrm>
        </p:spPr>
        <p:txBody>
          <a:bodyPr anchor="b"/>
          <a:lstStyle>
            <a:lvl1pPr>
              <a:defRPr sz="45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70520" y="1404796"/>
            <a:ext cx="8776901" cy="6933634"/>
          </a:xfrm>
        </p:spPr>
        <p:txBody>
          <a:bodyPr anchor="t"/>
          <a:lstStyle>
            <a:lvl1pPr marL="0" indent="0">
              <a:buNone/>
              <a:defRPr sz="4550"/>
            </a:lvl1pPr>
            <a:lvl2pPr marL="650138" indent="0">
              <a:buNone/>
              <a:defRPr sz="3982"/>
            </a:lvl2pPr>
            <a:lvl3pPr marL="1300277" indent="0">
              <a:buNone/>
              <a:defRPr sz="3413"/>
            </a:lvl3pPr>
            <a:lvl4pPr marL="1950415" indent="0">
              <a:buNone/>
              <a:defRPr sz="2844"/>
            </a:lvl4pPr>
            <a:lvl5pPr marL="2600554" indent="0">
              <a:buNone/>
              <a:defRPr sz="2844"/>
            </a:lvl5pPr>
            <a:lvl6pPr marL="3250692" indent="0">
              <a:buNone/>
              <a:defRPr sz="2844"/>
            </a:lvl6pPr>
            <a:lvl7pPr marL="3900830" indent="0">
              <a:buNone/>
              <a:defRPr sz="2844"/>
            </a:lvl7pPr>
            <a:lvl8pPr marL="4550969" indent="0">
              <a:buNone/>
              <a:defRPr sz="2844"/>
            </a:lvl8pPr>
            <a:lvl9pPr marL="5201107" indent="0">
              <a:buNone/>
              <a:defRPr sz="284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183" y="2927032"/>
            <a:ext cx="5591662" cy="5422690"/>
          </a:xfrm>
        </p:spPr>
        <p:txBody>
          <a:bodyPr/>
          <a:lstStyle>
            <a:lvl1pPr marL="0" indent="0">
              <a:buNone/>
              <a:defRPr sz="2275"/>
            </a:lvl1pPr>
            <a:lvl2pPr marL="650138" indent="0">
              <a:buNone/>
              <a:defRPr sz="1991"/>
            </a:lvl2pPr>
            <a:lvl3pPr marL="1300277" indent="0">
              <a:buNone/>
              <a:defRPr sz="1706"/>
            </a:lvl3pPr>
            <a:lvl4pPr marL="1950415" indent="0">
              <a:buNone/>
              <a:defRPr sz="1422"/>
            </a:lvl4pPr>
            <a:lvl5pPr marL="2600554" indent="0">
              <a:buNone/>
              <a:defRPr sz="1422"/>
            </a:lvl5pPr>
            <a:lvl6pPr marL="3250692" indent="0">
              <a:buNone/>
              <a:defRPr sz="1422"/>
            </a:lvl6pPr>
            <a:lvl7pPr marL="3900830" indent="0">
              <a:buNone/>
              <a:defRPr sz="1422"/>
            </a:lvl7pPr>
            <a:lvl8pPr marL="4550969" indent="0">
              <a:buNone/>
              <a:defRPr sz="1422"/>
            </a:lvl8pPr>
            <a:lvl9pPr marL="5201107" indent="0">
              <a:buNone/>
              <a:defRPr sz="1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9045-860B-A449-BC62-1B6C9A5CC45F}" type="datetimeFigureOut">
              <a:rPr lang="en-US" smtClean="0"/>
              <a:t>1/24/20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AAD1-C18A-0A46-959E-9ABACB781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1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1925" y="519459"/>
            <a:ext cx="14953238" cy="1885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1925" y="2597290"/>
            <a:ext cx="14953238" cy="6190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91925" y="9043086"/>
            <a:ext cx="3900845" cy="519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A9045-860B-A449-BC62-1B6C9A5CC45F}" type="datetimeFigureOut">
              <a:rPr lang="en-US" smtClean="0"/>
              <a:t>1/24/20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42911" y="9043086"/>
            <a:ext cx="5851267" cy="519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44318" y="9043086"/>
            <a:ext cx="3900845" cy="519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FAAD1-C18A-0A46-959E-9ABACB781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6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00277" rtl="0" eaLnBrk="1" latinLnBrk="0" hangingPunct="1">
        <a:lnSpc>
          <a:spcPct val="90000"/>
        </a:lnSpc>
        <a:spcBef>
          <a:spcPct val="0"/>
        </a:spcBef>
        <a:buNone/>
        <a:defRPr sz="62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069" indent="-325069" algn="l" defTabSz="1300277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208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346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484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5623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5761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5900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038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176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8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27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15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554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692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083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0969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10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bit.ly/2Gi08qo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12" Type="http://schemas.openxmlformats.org/officeDocument/2006/relationships/hyperlink" Target="https://www.rpa100.com/why/benefit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B5D568-BF32-9E47-8DE0-81767EE797B0}"/>
              </a:ext>
            </a:extLst>
          </p:cNvPr>
          <p:cNvSpPr/>
          <p:nvPr/>
        </p:nvSpPr>
        <p:spPr>
          <a:xfrm>
            <a:off x="266" y="515651"/>
            <a:ext cx="816890" cy="706913"/>
          </a:xfrm>
          <a:prstGeom prst="rect">
            <a:avLst/>
          </a:prstGeom>
          <a:solidFill>
            <a:srgbClr val="A1C6E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973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halkduster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CB5CC3-BD1F-6F42-9A76-5B37BCE928ED}"/>
              </a:ext>
            </a:extLst>
          </p:cNvPr>
          <p:cNvSpPr/>
          <p:nvPr/>
        </p:nvSpPr>
        <p:spPr>
          <a:xfrm>
            <a:off x="4098341" y="515651"/>
            <a:ext cx="13241658" cy="706913"/>
          </a:xfrm>
          <a:prstGeom prst="rect">
            <a:avLst/>
          </a:prstGeom>
          <a:solidFill>
            <a:srgbClr val="A1C6E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973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halkduster" charset="0"/>
            </a:endParaRP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55915EF-2771-4B43-A761-5545EA32871F}"/>
              </a:ext>
            </a:extLst>
          </p:cNvPr>
          <p:cNvSpPr txBox="1">
            <a:spLocks/>
          </p:cNvSpPr>
          <p:nvPr/>
        </p:nvSpPr>
        <p:spPr>
          <a:xfrm>
            <a:off x="4527841" y="428226"/>
            <a:ext cx="5277982" cy="8671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44" dirty="0">
                <a:solidFill>
                  <a:prstClr val="white"/>
                </a:solidFill>
                <a:latin typeface="Calibri" panose="020F0502020204030204"/>
                <a:sym typeface="Chalkduster" charset="0"/>
              </a:rPr>
              <a:t>Packaging</a:t>
            </a:r>
            <a:endParaRPr kumimoji="0" lang="en-US" sz="284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halkduster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73DE427-96B2-9645-84E2-9F37438FF4BA}"/>
              </a:ext>
            </a:extLst>
          </p:cNvPr>
          <p:cNvSpPr txBox="1">
            <a:spLocks/>
          </p:cNvSpPr>
          <p:nvPr/>
        </p:nvSpPr>
        <p:spPr>
          <a:xfrm>
            <a:off x="983068" y="-90245"/>
            <a:ext cx="7089546" cy="1202064"/>
          </a:xfrm>
          <a:prstGeom prst="rect">
            <a:avLst/>
          </a:prstGeom>
        </p:spPr>
        <p:txBody>
          <a:bodyPr vert="horz" lIns="130048" tIns="65024" rIns="130048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13" b="0" i="0" u="none" strike="noStrike" kern="1200" cap="all" spc="0" normalizeH="0" baseline="0" noProof="0" dirty="0">
                <a:ln>
                  <a:noFill/>
                </a:ln>
                <a:solidFill>
                  <a:srgbClr val="A1C6E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Chalkduster" charset="0"/>
              </a:rPr>
              <a:t>SUSTAINABILITY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75EFE0-8CF0-BB44-B3D5-62E38076C537}"/>
              </a:ext>
            </a:extLst>
          </p:cNvPr>
          <p:cNvSpPr txBox="1"/>
          <p:nvPr/>
        </p:nvSpPr>
        <p:spPr>
          <a:xfrm>
            <a:off x="616068" y="1475866"/>
            <a:ext cx="370619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Symmetry Outer Box Packaging </a:t>
            </a:r>
          </a:p>
          <a:p>
            <a:pPr algn="ctr"/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AF03A8-6134-984B-9099-25391C363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94" y="2244548"/>
            <a:ext cx="3086137" cy="18724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F69C80-DD4A-B34B-8C40-E9470DCCEB47}"/>
              </a:ext>
            </a:extLst>
          </p:cNvPr>
          <p:cNvSpPr/>
          <p:nvPr/>
        </p:nvSpPr>
        <p:spPr>
          <a:xfrm>
            <a:off x="187522" y="4161865"/>
            <a:ext cx="4324769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130 tons (261,233 </a:t>
            </a:r>
            <a:r>
              <a:rPr lang="en-US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lbs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of recycled content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41% recycled material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CDFACF-1DB9-7E43-ACED-F0546F5CE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837" y="5150600"/>
            <a:ext cx="573134" cy="5731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6FFC205-68B6-204C-813D-A2612B616F35}"/>
              </a:ext>
            </a:extLst>
          </p:cNvPr>
          <p:cNvSpPr/>
          <p:nvPr/>
        </p:nvSpPr>
        <p:spPr>
          <a:xfrm>
            <a:off x="1526945" y="5282874"/>
            <a:ext cx="19805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i="1" dirty="0">
                <a:solidFill>
                  <a:schemeClr val="accent6"/>
                </a:solidFill>
              </a:rPr>
              <a:t>2,220 trees saved</a:t>
            </a:r>
            <a:endParaRPr lang="en-US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D2779C-C592-CB4F-814B-31C9CD0338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115" y="6090561"/>
            <a:ext cx="1050686" cy="35403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C763B64-3CDB-2947-8E89-42A85E84BD4B}"/>
              </a:ext>
            </a:extLst>
          </p:cNvPr>
          <p:cNvSpPr/>
          <p:nvPr/>
        </p:nvSpPr>
        <p:spPr>
          <a:xfrm>
            <a:off x="1477024" y="5977377"/>
            <a:ext cx="22465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i="1" dirty="0">
                <a:solidFill>
                  <a:schemeClr val="accent6"/>
                </a:solidFill>
              </a:rPr>
              <a:t>1,175 cubic yards of landfill space</a:t>
            </a:r>
            <a:endParaRPr lang="en-US" sz="1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11BD871-3A9A-3746-B5D8-ADD2CD1EF8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476" y="6752274"/>
            <a:ext cx="523108" cy="63208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08FD6E6-2062-424A-BCCB-F2E4957E21B9}"/>
              </a:ext>
            </a:extLst>
          </p:cNvPr>
          <p:cNvSpPr/>
          <p:nvPr/>
        </p:nvSpPr>
        <p:spPr>
          <a:xfrm>
            <a:off x="1477024" y="6943736"/>
            <a:ext cx="2287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i="1" dirty="0">
                <a:solidFill>
                  <a:schemeClr val="accent6"/>
                </a:solidFill>
              </a:rPr>
              <a:t>50,934 gallons of oil</a:t>
            </a:r>
            <a:endParaRPr lang="en-US" sz="16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DDB674A-4D0D-9B4D-B337-B6521AF43A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28980" y="7589701"/>
            <a:ext cx="1333360" cy="87564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95C95AA-482F-2A45-B355-BA67EBC681E2}"/>
              </a:ext>
            </a:extLst>
          </p:cNvPr>
          <p:cNvSpPr/>
          <p:nvPr/>
        </p:nvSpPr>
        <p:spPr>
          <a:xfrm>
            <a:off x="1443564" y="7846890"/>
            <a:ext cx="35177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i="1" dirty="0">
                <a:solidFill>
                  <a:schemeClr val="accent6"/>
                </a:solidFill>
              </a:rPr>
              <a:t>7,836 pounds of air pollutants</a:t>
            </a:r>
            <a:endParaRPr lang="en-US" sz="16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11BF4A0-7C3D-774B-BD21-02BA5CE242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3548" y="2192501"/>
            <a:ext cx="2064247" cy="203596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E249130-1F97-8442-9231-5D1AC28144FD}"/>
              </a:ext>
            </a:extLst>
          </p:cNvPr>
          <p:cNvSpPr txBox="1"/>
          <p:nvPr/>
        </p:nvSpPr>
        <p:spPr>
          <a:xfrm>
            <a:off x="4961327" y="1526989"/>
            <a:ext cx="37061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Symmetry Inner Carton Packaging</a:t>
            </a:r>
          </a:p>
          <a:p>
            <a:pPr algn="ctr"/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B49B83-A829-074A-B03B-FA2D6EB634E1}"/>
              </a:ext>
            </a:extLst>
          </p:cNvPr>
          <p:cNvSpPr/>
          <p:nvPr/>
        </p:nvSpPr>
        <p:spPr>
          <a:xfrm>
            <a:off x="5024168" y="4228470"/>
            <a:ext cx="3580507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96.6 tons (193,224 </a:t>
            </a:r>
            <a:r>
              <a:rPr lang="en-US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lbs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of paper  diverted from the landfill</a:t>
            </a:r>
          </a:p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35% minimum post-consumer material diverted from the waste stream at the end of its intended lifecycle</a:t>
            </a: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13DBF559-F514-954B-8055-F547F7A6F95C}"/>
              </a:ext>
            </a:extLst>
          </p:cNvPr>
          <p:cNvSpPr/>
          <p:nvPr/>
        </p:nvSpPr>
        <p:spPr>
          <a:xfrm rot="10800000">
            <a:off x="10288856" y="7098542"/>
            <a:ext cx="568319" cy="444551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B6057C-5490-D64C-B9F0-027121CECC34}"/>
              </a:ext>
            </a:extLst>
          </p:cNvPr>
          <p:cNvSpPr/>
          <p:nvPr/>
        </p:nvSpPr>
        <p:spPr>
          <a:xfrm>
            <a:off x="5049422" y="6673474"/>
            <a:ext cx="11201960" cy="5711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B787AAC-7152-4E4D-8E68-25198703AE10}"/>
              </a:ext>
            </a:extLst>
          </p:cNvPr>
          <p:cNvSpPr/>
          <p:nvPr/>
        </p:nvSpPr>
        <p:spPr>
          <a:xfrm>
            <a:off x="6426422" y="6725951"/>
            <a:ext cx="8855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i="1" dirty="0">
                <a:solidFill>
                  <a:schemeClr val="bg1"/>
                </a:solidFill>
              </a:rPr>
              <a:t>Over the past year, based on this recycling information, Symmetry</a:t>
            </a:r>
            <a:r>
              <a:rPr lang="en-US" sz="2000" i="1" dirty="0">
                <a:solidFill>
                  <a:schemeClr val="accent6"/>
                </a:solidFill>
              </a:rPr>
              <a:t>:</a:t>
            </a:r>
            <a:endParaRPr lang="en-US" sz="20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FED12B3-6BEF-E948-8C65-EBF8B52F8F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069" y="7684780"/>
            <a:ext cx="841902" cy="662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ED1C22-B43E-654E-A1D2-A859476906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11501" y="7476204"/>
            <a:ext cx="1128684" cy="9853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D1A9CD2-BEA9-364B-8A3F-68B2C7FAC876}"/>
              </a:ext>
            </a:extLst>
          </p:cNvPr>
          <p:cNvSpPr txBox="1"/>
          <p:nvPr/>
        </p:nvSpPr>
        <p:spPr>
          <a:xfrm>
            <a:off x="4887806" y="8693140"/>
            <a:ext cx="2510521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accent6"/>
                </a:solidFill>
              </a:rPr>
              <a:t>Saved enough energy to heat 276 average sized US homes for a year</a:t>
            </a:r>
            <a:endParaRPr lang="en-US" sz="1600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4FAF882-9FE4-5740-AA8B-D677F11505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6051" y="7533193"/>
            <a:ext cx="1255858" cy="98865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093DA67-DE7D-4C4C-93E8-2B18A5FB2334}"/>
              </a:ext>
            </a:extLst>
          </p:cNvPr>
          <p:cNvSpPr txBox="1"/>
          <p:nvPr/>
        </p:nvSpPr>
        <p:spPr>
          <a:xfrm>
            <a:off x="7441472" y="8726847"/>
            <a:ext cx="3014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accent6"/>
                </a:solidFill>
              </a:rPr>
              <a:t>Reduced air pollution equivalent to removing 1,656 18-wheelers from the road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58E8A77-97A9-E842-B794-A99DF0EA716E}"/>
              </a:ext>
            </a:extLst>
          </p:cNvPr>
          <p:cNvSpPr txBox="1"/>
          <p:nvPr/>
        </p:nvSpPr>
        <p:spPr>
          <a:xfrm>
            <a:off x="10719171" y="8726847"/>
            <a:ext cx="3079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accent6"/>
                </a:solidFill>
              </a:rPr>
              <a:t>Reduced emissions of </a:t>
            </a:r>
            <a:r>
              <a:rPr lang="en-US" sz="1600" i="1">
                <a:solidFill>
                  <a:schemeClr val="accent6"/>
                </a:solidFill>
              </a:rPr>
              <a:t>greenhouse gases </a:t>
            </a:r>
            <a:r>
              <a:rPr lang="en-US" sz="1600" i="1" dirty="0">
                <a:solidFill>
                  <a:schemeClr val="accent6"/>
                </a:solidFill>
              </a:rPr>
              <a:t>equivalent to removing 14,904 automobiles from the road</a:t>
            </a:r>
            <a:endParaRPr lang="en-US" sz="1600" dirty="0">
              <a:solidFill>
                <a:schemeClr val="accent6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1AF971-C037-B040-BA80-D12F4572F9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17842" y="7491308"/>
            <a:ext cx="955151" cy="95515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7CD23CF-68CE-5D45-A456-11F45B5B8342}"/>
              </a:ext>
            </a:extLst>
          </p:cNvPr>
          <p:cNvSpPr txBox="1"/>
          <p:nvPr/>
        </p:nvSpPr>
        <p:spPr>
          <a:xfrm>
            <a:off x="14103952" y="8726847"/>
            <a:ext cx="3041797" cy="846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accent6"/>
                </a:solidFill>
              </a:rPr>
              <a:t>Prevented the production of 1,932 Olympic-sized swimming pools worth of waste water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59BC18-56D1-774B-949A-544D5C768997}"/>
              </a:ext>
            </a:extLst>
          </p:cNvPr>
          <p:cNvSpPr/>
          <p:nvPr/>
        </p:nvSpPr>
        <p:spPr>
          <a:xfrm>
            <a:off x="9805823" y="1676401"/>
            <a:ext cx="6570250" cy="4765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9B70E48-0188-704B-8A74-63CD41325B25}"/>
              </a:ext>
            </a:extLst>
          </p:cNvPr>
          <p:cNvSpPr txBox="1"/>
          <p:nvPr/>
        </p:nvSpPr>
        <p:spPr>
          <a:xfrm>
            <a:off x="10024473" y="1828460"/>
            <a:ext cx="6132949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One ton of paper from recycled pulp saves: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7306226-E1AB-8E4F-8129-458CDE84914D}"/>
              </a:ext>
            </a:extLst>
          </p:cNvPr>
          <p:cNvSpPr txBox="1"/>
          <p:nvPr/>
        </p:nvSpPr>
        <p:spPr>
          <a:xfrm>
            <a:off x="10186710" y="2406317"/>
            <a:ext cx="927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17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F90EB12-301B-0C40-8179-22FA4F09D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5846" y="2506005"/>
            <a:ext cx="573134" cy="57313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53AFEDF-5BEA-C445-B6D6-E7BDFB04A132}"/>
              </a:ext>
            </a:extLst>
          </p:cNvPr>
          <p:cNvSpPr txBox="1"/>
          <p:nvPr/>
        </p:nvSpPr>
        <p:spPr>
          <a:xfrm>
            <a:off x="10257798" y="3540567"/>
            <a:ext cx="927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CA60DF5-4ABC-ED48-83AD-ABFB4625B8A6}"/>
              </a:ext>
            </a:extLst>
          </p:cNvPr>
          <p:cNvSpPr txBox="1"/>
          <p:nvPr/>
        </p:nvSpPr>
        <p:spPr>
          <a:xfrm>
            <a:off x="10633759" y="3914080"/>
            <a:ext cx="214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cubic yards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96EF875-FFF3-9043-B0F6-96D33C311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7070" y="3535845"/>
            <a:ext cx="1050686" cy="35403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BDA60D2-C9FB-2248-86B0-2A01CA09D074}"/>
              </a:ext>
            </a:extLst>
          </p:cNvPr>
          <p:cNvSpPr txBox="1"/>
          <p:nvPr/>
        </p:nvSpPr>
        <p:spPr>
          <a:xfrm>
            <a:off x="10215090" y="4591499"/>
            <a:ext cx="1940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7,000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938DA3-6904-D647-B059-AC84FD3B08DD}"/>
              </a:ext>
            </a:extLst>
          </p:cNvPr>
          <p:cNvSpPr txBox="1"/>
          <p:nvPr/>
        </p:nvSpPr>
        <p:spPr>
          <a:xfrm>
            <a:off x="10248468" y="5265604"/>
            <a:ext cx="214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gallons of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CBD4C4D-4415-6549-9206-C185BCCF4A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11074" y="4758521"/>
            <a:ext cx="859085" cy="85908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07ED405A-A24A-D246-BE0E-581250B69DEF}"/>
              </a:ext>
            </a:extLst>
          </p:cNvPr>
          <p:cNvSpPr txBox="1"/>
          <p:nvPr/>
        </p:nvSpPr>
        <p:spPr>
          <a:xfrm>
            <a:off x="12536892" y="2420128"/>
            <a:ext cx="1940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4,200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AE4DA6F-1836-D740-A0DB-8FE76400AF75}"/>
              </a:ext>
            </a:extLst>
          </p:cNvPr>
          <p:cNvSpPr txBox="1"/>
          <p:nvPr/>
        </p:nvSpPr>
        <p:spPr>
          <a:xfrm>
            <a:off x="13994804" y="2771649"/>
            <a:ext cx="214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kWh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840DA69B-E60D-8544-AD93-8A18FEAEF8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04903" y="2744634"/>
            <a:ext cx="1128684" cy="98536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63294D9-06FD-8444-A017-75D7C92EEE04}"/>
              </a:ext>
            </a:extLst>
          </p:cNvPr>
          <p:cNvSpPr txBox="1"/>
          <p:nvPr/>
        </p:nvSpPr>
        <p:spPr>
          <a:xfrm>
            <a:off x="12565876" y="3171840"/>
            <a:ext cx="214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(enough to heat a home for 6 months)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6BF36BE-CE50-2E49-B54C-1FFE3C567364}"/>
              </a:ext>
            </a:extLst>
          </p:cNvPr>
          <p:cNvSpPr txBox="1"/>
          <p:nvPr/>
        </p:nvSpPr>
        <p:spPr>
          <a:xfrm>
            <a:off x="13728636" y="4275398"/>
            <a:ext cx="1403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390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D24834B-6C01-E649-A0C7-A33CA287DB57}"/>
              </a:ext>
            </a:extLst>
          </p:cNvPr>
          <p:cNvSpPr txBox="1"/>
          <p:nvPr/>
        </p:nvSpPr>
        <p:spPr>
          <a:xfrm>
            <a:off x="13748519" y="4931058"/>
            <a:ext cx="214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gallons of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C59858C2-B683-2349-A12F-CD443B5CB2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44409" y="4383585"/>
            <a:ext cx="702015" cy="848267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8226B42D-31F7-4645-A233-CD0F82511EE0}"/>
              </a:ext>
            </a:extLst>
          </p:cNvPr>
          <p:cNvSpPr/>
          <p:nvPr/>
        </p:nvSpPr>
        <p:spPr>
          <a:xfrm>
            <a:off x="9805823" y="5815381"/>
            <a:ext cx="6570250" cy="63989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CA88F5F-0931-F44A-B650-8EB1C4244CA5}"/>
              </a:ext>
            </a:extLst>
          </p:cNvPr>
          <p:cNvSpPr txBox="1"/>
          <p:nvPr/>
        </p:nvSpPr>
        <p:spPr>
          <a:xfrm>
            <a:off x="10469031" y="5860295"/>
            <a:ext cx="5220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Recycling 1 ton of cardboard saves over nine cubic yards of landfill space</a:t>
            </a:r>
          </a:p>
        </p:txBody>
      </p:sp>
      <p:sp>
        <p:nvSpPr>
          <p:cNvPr id="54" name="Rectangle 53">
            <a:hlinkClick r:id="rId12"/>
            <a:extLst>
              <a:ext uri="{FF2B5EF4-FFF2-40B4-BE49-F238E27FC236}">
                <a16:creationId xmlns:a16="http://schemas.microsoft.com/office/drawing/2014/main" id="{739B313E-2974-994A-977E-E51590FE25DD}"/>
              </a:ext>
            </a:extLst>
          </p:cNvPr>
          <p:cNvSpPr/>
          <p:nvPr/>
        </p:nvSpPr>
        <p:spPr>
          <a:xfrm>
            <a:off x="281202" y="8750044"/>
            <a:ext cx="5158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>
                <a:hlinkClick r:id="rId12"/>
              </a:rPr>
              <a:t>https://www.rpa100.com/why/benefits/</a:t>
            </a:r>
            <a:endParaRPr lang="en-US" sz="1800" u="sng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D53C15F-A00E-3B49-8344-D01B88651BF0}"/>
              </a:ext>
            </a:extLst>
          </p:cNvPr>
          <p:cNvSpPr/>
          <p:nvPr/>
        </p:nvSpPr>
        <p:spPr>
          <a:xfrm>
            <a:off x="281201" y="9182863"/>
            <a:ext cx="5158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>
                <a:hlinkClick r:id="rId13"/>
              </a:rPr>
              <a:t>https://bit.ly/2Gi08qo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10526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606B2AABB3D94DB880DE6D59674113" ma:contentTypeVersion="14" ma:contentTypeDescription="Create a new document." ma:contentTypeScope="" ma:versionID="4adfd71d078c77f48109d8c366f32f5f">
  <xsd:schema xmlns:xsd="http://www.w3.org/2001/XMLSchema" xmlns:xs="http://www.w3.org/2001/XMLSchema" xmlns:p="http://schemas.microsoft.com/office/2006/metadata/properties" xmlns:ns2="3150668d-2478-4860-b65c-94240f4304aa" targetNamespace="http://schemas.microsoft.com/office/2006/metadata/properties" ma:root="true" ma:fieldsID="e24b09b2aa4a8f0375c438a55832aa17" ns2:_="">
    <xsd:import namespace="3150668d-2478-4860-b65c-94240f4304aa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50668d-2478-4860-b65c-94240f4304aa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Version xmlns="3150668d-2478-4860-b65c-94240f4304aa" xsi:nil="true"/>
    <MigrationWizId xmlns="3150668d-2478-4860-b65c-94240f4304aa" xsi:nil="true"/>
    <MigrationWizIdPermissions xmlns="3150668d-2478-4860-b65c-94240f4304aa" xsi:nil="true"/>
  </documentManagement>
</p:properties>
</file>

<file path=customXml/itemProps1.xml><?xml version="1.0" encoding="utf-8"?>
<ds:datastoreItem xmlns:ds="http://schemas.openxmlformats.org/officeDocument/2006/customXml" ds:itemID="{0F6F4D20-D82C-4359-8B1D-800B1C00D6A2}"/>
</file>

<file path=customXml/itemProps2.xml><?xml version="1.0" encoding="utf-8"?>
<ds:datastoreItem xmlns:ds="http://schemas.openxmlformats.org/officeDocument/2006/customXml" ds:itemID="{72477471-C07F-4291-85DB-A88729702A78}"/>
</file>

<file path=customXml/itemProps3.xml><?xml version="1.0" encoding="utf-8"?>
<ds:datastoreItem xmlns:ds="http://schemas.openxmlformats.org/officeDocument/2006/customXml" ds:itemID="{CD8C2386-3F4C-4B69-823B-392C9556B86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492</TotalTime>
  <Words>196</Words>
  <Application>Microsoft Macintosh PowerPoint</Application>
  <PresentationFormat>Custom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Chalkduster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26</cp:revision>
  <cp:lastPrinted>2020-01-23T17:00:00Z</cp:lastPrinted>
  <dcterms:created xsi:type="dcterms:W3CDTF">2019-10-30T14:23:59Z</dcterms:created>
  <dcterms:modified xsi:type="dcterms:W3CDTF">2020-01-24T19:32:45Z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0x0101009A606B2AABB3D94DB880DE6D59674113</vt:lpwstr>
  </property>
</Properties>
</file>